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66" r:id="rId4"/>
  </p:sldIdLst>
  <p:sldSz cx="9601200" cy="12801600" type="A3"/>
  <p:notesSz cx="6858000" cy="91440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B69"/>
    <a:srgbClr val="FDEADA"/>
    <a:srgbClr val="006260"/>
    <a:srgbClr val="87CAB1"/>
    <a:srgbClr val="F68E38"/>
    <a:srgbClr val="F8A45E"/>
    <a:srgbClr val="F8A968"/>
    <a:srgbClr val="449A79"/>
    <a:srgbClr val="00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6314" autoAdjust="0"/>
  </p:normalViewPr>
  <p:slideViewPr>
    <p:cSldViewPr snapToGrid="0">
      <p:cViewPr>
        <p:scale>
          <a:sx n="125" d="100"/>
          <a:sy n="125" d="100"/>
        </p:scale>
        <p:origin x="90" y="-318"/>
      </p:cViewPr>
      <p:guideLst>
        <p:guide orient="horz" pos="403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090" y="3976794"/>
            <a:ext cx="8161020" cy="2744047"/>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361626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342458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60870" y="512658"/>
            <a:ext cx="2160270" cy="109228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80060" y="512658"/>
            <a:ext cx="6320790" cy="109228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9179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263092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58429" y="8226214"/>
            <a:ext cx="8161020" cy="2542540"/>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8429" y="5425865"/>
            <a:ext cx="8161020" cy="2800349"/>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213748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80060" y="2987041"/>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880610" y="2987041"/>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335613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865544"/>
            <a:ext cx="4242197"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0060" y="4059766"/>
            <a:ext cx="4242197"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877277" y="2865544"/>
            <a:ext cx="4243864"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77277" y="4059766"/>
            <a:ext cx="4243864"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106962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300245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30285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0060" y="509693"/>
            <a:ext cx="3158729" cy="216916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753802" y="509694"/>
            <a:ext cx="5367338" cy="10925811"/>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0060" y="2678854"/>
            <a:ext cx="3158729" cy="8756651"/>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400066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81902" y="8961120"/>
            <a:ext cx="5760720" cy="1057911"/>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1881902" y="1143847"/>
            <a:ext cx="5760720" cy="768096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1881902" y="10019031"/>
            <a:ext cx="5760720" cy="150240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96BE63-5946-44AC-8E7A-623E3BEA30C9}" type="datetimeFigureOut">
              <a:rPr kumimoji="1" lang="ja-JP" altLang="en-US" smtClean="0"/>
              <a:t>2025/10/15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17938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0060" y="512658"/>
            <a:ext cx="8641080" cy="21336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0060" y="2987041"/>
            <a:ext cx="8641080" cy="8448464"/>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0060" y="11865187"/>
            <a:ext cx="2240280" cy="681567"/>
          </a:xfrm>
          <a:prstGeom prst="rect">
            <a:avLst/>
          </a:prstGeom>
        </p:spPr>
        <p:txBody>
          <a:bodyPr vert="horz" lIns="128016" tIns="64008" rIns="128016" bIns="64008" rtlCol="0" anchor="ctr"/>
          <a:lstStyle>
            <a:lvl1pPr algn="l">
              <a:defRPr sz="1700">
                <a:solidFill>
                  <a:schemeClr val="tx1">
                    <a:tint val="75000"/>
                  </a:schemeClr>
                </a:solidFill>
              </a:defRPr>
            </a:lvl1pPr>
          </a:lstStyle>
          <a:p>
            <a:fld id="{6896BE63-5946-44AC-8E7A-623E3BEA30C9}" type="datetimeFigureOut">
              <a:rPr kumimoji="1" lang="ja-JP" altLang="en-US" smtClean="0"/>
              <a:t>2025/10/15</a:t>
            </a:fld>
            <a:endParaRPr kumimoji="1" lang="ja-JP" altLang="en-US"/>
          </a:p>
        </p:txBody>
      </p:sp>
      <p:sp>
        <p:nvSpPr>
          <p:cNvPr id="5" name="フッター プレースホルダー 4"/>
          <p:cNvSpPr>
            <a:spLocks noGrp="1"/>
          </p:cNvSpPr>
          <p:nvPr>
            <p:ph type="ftr" sz="quarter" idx="3"/>
          </p:nvPr>
        </p:nvSpPr>
        <p:spPr>
          <a:xfrm>
            <a:off x="3280410" y="11865187"/>
            <a:ext cx="3040380" cy="681567"/>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80860" y="11865187"/>
            <a:ext cx="2240280" cy="681567"/>
          </a:xfrm>
          <a:prstGeom prst="rect">
            <a:avLst/>
          </a:prstGeom>
        </p:spPr>
        <p:txBody>
          <a:bodyPr vert="horz" lIns="128016" tIns="64008" rIns="128016" bIns="64008" rtlCol="0" anchor="ctr"/>
          <a:lstStyle>
            <a:lvl1pPr algn="r">
              <a:defRPr sz="1700">
                <a:solidFill>
                  <a:schemeClr val="tx1">
                    <a:tint val="75000"/>
                  </a:schemeClr>
                </a:solidFill>
              </a:defRPr>
            </a:lvl1pPr>
          </a:lstStyle>
          <a:p>
            <a:fld id="{53689B95-7CF1-4FE3-9713-288ACCC2C8D3}" type="slidenum">
              <a:rPr kumimoji="1" lang="ja-JP" altLang="en-US" smtClean="0"/>
              <a:t>‹#›</a:t>
            </a:fld>
            <a:endParaRPr kumimoji="1" lang="ja-JP" altLang="en-US"/>
          </a:p>
        </p:txBody>
      </p:sp>
    </p:spTree>
    <p:extLst>
      <p:ext uri="{BB962C8B-B14F-4D97-AF65-F5344CB8AC3E}">
        <p14:creationId xmlns:p14="http://schemas.microsoft.com/office/powerpoint/2010/main" val="210936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3.jpe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696A562B-BB69-4833-BDCC-43EE2EC2B643}"/>
              </a:ext>
            </a:extLst>
          </p:cNvPr>
          <p:cNvSpPr/>
          <p:nvPr/>
        </p:nvSpPr>
        <p:spPr>
          <a:xfrm>
            <a:off x="0" y="1"/>
            <a:ext cx="9612000" cy="360000"/>
          </a:xfrm>
          <a:prstGeom prst="rect">
            <a:avLst/>
          </a:prstGeom>
          <a:solidFill>
            <a:srgbClr val="449A79"/>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gn="ctr"/>
            <a:r>
              <a:rPr kumimoji="1" lang="ja-JP" altLang="en-US" sz="1800" b="1" dirty="0">
                <a:latin typeface="メイリオ" panose="020B0604030504040204" pitchFamily="50" charset="-128"/>
                <a:ea typeface="メイリオ" panose="020B0604030504040204" pitchFamily="50" charset="-128"/>
              </a:rPr>
              <a:t>クラスＳＮＳ「</a:t>
            </a:r>
            <a:r>
              <a:rPr kumimoji="1" lang="en-US" altLang="ja-JP" sz="1800" b="1" dirty="0" err="1">
                <a:latin typeface="メイリオ" panose="020B0604030504040204" pitchFamily="50" charset="-128"/>
                <a:ea typeface="メイリオ" panose="020B0604030504040204" pitchFamily="50" charset="-128"/>
              </a:rPr>
              <a:t>melly</a:t>
            </a:r>
            <a:r>
              <a:rPr kumimoji="1" lang="ja-JP" altLang="en-US" sz="1800" b="1" dirty="0">
                <a:latin typeface="メイリオ" panose="020B0604030504040204" pitchFamily="50" charset="-128"/>
                <a:ea typeface="メイリオ" panose="020B0604030504040204" pitchFamily="50" charset="-128"/>
              </a:rPr>
              <a:t>」</a:t>
            </a:r>
          </a:p>
        </p:txBody>
      </p:sp>
      <p:pic>
        <p:nvPicPr>
          <p:cNvPr id="1043" name="Picture 19" descr="「プロジェクター　アイコン」の画像検索結果">
            <a:extLst>
              <a:ext uri="{FF2B5EF4-FFF2-40B4-BE49-F238E27FC236}">
                <a16:creationId xmlns:a16="http://schemas.microsoft.com/office/drawing/2014/main" id="{A7A5A810-E716-4A28-80D4-CF7CA8C10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482" y="10294710"/>
            <a:ext cx="1150259" cy="1085526"/>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DD041531-AF13-4732-B48C-B2F2768FF893}"/>
              </a:ext>
            </a:extLst>
          </p:cNvPr>
          <p:cNvPicPr>
            <a:picLocks noChangeAspect="1"/>
          </p:cNvPicPr>
          <p:nvPr/>
        </p:nvPicPr>
        <p:blipFill>
          <a:blip r:embed="rId3"/>
          <a:stretch>
            <a:fillRect/>
          </a:stretch>
        </p:blipFill>
        <p:spPr>
          <a:xfrm>
            <a:off x="1056919" y="10478926"/>
            <a:ext cx="948560" cy="551100"/>
          </a:xfrm>
          <a:prstGeom prst="rect">
            <a:avLst/>
          </a:prstGeom>
        </p:spPr>
      </p:pic>
      <p:pic>
        <p:nvPicPr>
          <p:cNvPr id="173" name="Picture 32">
            <a:extLst>
              <a:ext uri="{FF2B5EF4-FFF2-40B4-BE49-F238E27FC236}">
                <a16:creationId xmlns:a16="http://schemas.microsoft.com/office/drawing/2014/main" id="{8401D96E-BBE9-42A8-B9C9-FB4703E2E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99" y="7389517"/>
            <a:ext cx="380436" cy="6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51">
            <a:extLst>
              <a:ext uri="{FF2B5EF4-FFF2-40B4-BE49-F238E27FC236}">
                <a16:creationId xmlns:a16="http://schemas.microsoft.com/office/drawing/2014/main" id="{ACC08D71-4D5A-4F5E-8EFD-E1C34F0D92A9}"/>
              </a:ext>
            </a:extLst>
          </p:cNvPr>
          <p:cNvSpPr txBox="1">
            <a:spLocks noChangeArrowheads="1"/>
          </p:cNvSpPr>
          <p:nvPr/>
        </p:nvSpPr>
        <p:spPr bwMode="auto">
          <a:xfrm>
            <a:off x="0" y="336382"/>
            <a:ext cx="8739963" cy="116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lnSpc>
                <a:spcPts val="1600"/>
              </a:lnSpc>
              <a:spcBef>
                <a:spcPct val="0"/>
              </a:spcBef>
              <a:buNone/>
            </a:pPr>
            <a:r>
              <a:rPr lang="ja-JP" altLang="en-US" sz="1000" dirty="0">
                <a:latin typeface="メイリオ" panose="020B0604030504040204" pitchFamily="50" charset="-128"/>
                <a:ea typeface="メイリオ" panose="020B0604030504040204" pitchFamily="50" charset="-128"/>
              </a:rPr>
              <a:t>　学生に連絡をしようとしても、連絡を取らないといけない学生ほど、</a:t>
            </a:r>
            <a:r>
              <a:rPr lang="ja-JP" altLang="en-US" sz="1200" b="1" dirty="0">
                <a:latin typeface="メイリオ" panose="020B0604030504040204" pitchFamily="50" charset="-128"/>
                <a:ea typeface="メイリオ" panose="020B0604030504040204" pitchFamily="50" charset="-128"/>
              </a:rPr>
              <a:t>連絡がつかない</a:t>
            </a:r>
            <a:r>
              <a:rPr lang="ja-JP" altLang="en-US" sz="1000" dirty="0">
                <a:latin typeface="メイリオ" panose="020B0604030504040204" pitchFamily="50" charset="-128"/>
                <a:ea typeface="メイリオ" panose="020B0604030504040204" pitchFamily="50" charset="-128"/>
              </a:rPr>
              <a:t>。多くの大学・短期大学関係者から伺うお話です。学生をサポートする体制を充実させても、連絡がつかなければサポートが始まりません。</a:t>
            </a:r>
          </a:p>
          <a:p>
            <a:pPr eaLnBrk="1" hangingPunct="1">
              <a:lnSpc>
                <a:spcPts val="1600"/>
              </a:lnSpc>
              <a:spcBef>
                <a:spcPct val="0"/>
              </a:spcBef>
              <a:buNone/>
            </a:pPr>
            <a:r>
              <a:rPr lang="ja-JP" altLang="en-US" sz="1000" dirty="0">
                <a:latin typeface="メイリオ" panose="020B0604030504040204" pitchFamily="50" charset="-128"/>
                <a:ea typeface="メイリオ" panose="020B0604030504040204" pitchFamily="50" charset="-128"/>
              </a:rPr>
              <a:t>　本システムは、学校に存在する既存の連絡手段に加え、</a:t>
            </a:r>
            <a:r>
              <a:rPr lang="ja-JP" altLang="en-US" sz="1200" b="1" dirty="0">
                <a:latin typeface="メイリオ" panose="020B0604030504040204" pitchFamily="50" charset="-128"/>
                <a:ea typeface="メイリオ" panose="020B0604030504040204" pitchFamily="50" charset="-128"/>
              </a:rPr>
              <a:t>ＳＮＳ世代の学生</a:t>
            </a:r>
            <a:r>
              <a:rPr lang="ja-JP" altLang="en-US" sz="1000" dirty="0">
                <a:latin typeface="メイリオ" panose="020B0604030504040204" pitchFamily="50" charset="-128"/>
                <a:ea typeface="メイリオ" panose="020B0604030504040204" pitchFamily="50" charset="-128"/>
              </a:rPr>
              <a:t>の好む空間に、学生と学校とのコミュニケーション手段を新たに作る</a:t>
            </a:r>
            <a:r>
              <a:rPr lang="en-US" altLang="ja-JP" sz="1000" dirty="0">
                <a:latin typeface="メイリオ" panose="020B0604030504040204" pitchFamily="50" charset="-128"/>
                <a:ea typeface="メイリオ" panose="020B0604030504040204" pitchFamily="50" charset="-128"/>
              </a:rPr>
              <a:t>LINE</a:t>
            </a:r>
            <a:r>
              <a:rPr lang="ja-JP" altLang="en-US" sz="1000" dirty="0">
                <a:latin typeface="メイリオ" panose="020B0604030504040204" pitchFamily="50" charset="-128"/>
                <a:ea typeface="メイリオ" panose="020B0604030504040204" pitchFamily="50" charset="-128"/>
              </a:rPr>
              <a:t>に似たツールです。学生の持つスマホに確実に通知を届け、レポート課題を管理し、授業での意見交換や、個別学生とのコミュニケーションを　図る事ができます。</a:t>
            </a:r>
            <a:r>
              <a:rPr lang="ja-JP" altLang="en-US" sz="1200" b="1" dirty="0">
                <a:latin typeface="メイリオ" panose="020B0604030504040204" pitchFamily="50" charset="-128"/>
                <a:ea typeface="メイリオ" panose="020B0604030504040204" pitchFamily="50" charset="-128"/>
              </a:rPr>
              <a:t>授業参加を促す</a:t>
            </a:r>
            <a:r>
              <a:rPr lang="ja-JP" altLang="en-US" sz="1000" dirty="0">
                <a:latin typeface="メイリオ" panose="020B0604030504040204" pitchFamily="50" charset="-128"/>
                <a:ea typeface="メイリオ" panose="020B0604030504040204" pitchFamily="50" charset="-128"/>
              </a:rPr>
              <a:t>ツールとして、また</a:t>
            </a:r>
            <a:r>
              <a:rPr lang="ja-JP" altLang="en-US" sz="1200" b="1" dirty="0">
                <a:latin typeface="メイリオ" panose="020B0604030504040204" pitchFamily="50" charset="-128"/>
                <a:ea typeface="メイリオ" panose="020B0604030504040204" pitchFamily="50" charset="-128"/>
              </a:rPr>
              <a:t>授業外学修を促す</a:t>
            </a:r>
            <a:r>
              <a:rPr lang="ja-JP" altLang="en-US" sz="1000" dirty="0">
                <a:latin typeface="メイリオ" panose="020B0604030504040204" pitchFamily="50" charset="-128"/>
                <a:ea typeface="メイリオ" panose="020B0604030504040204" pitchFamily="50" charset="-128"/>
              </a:rPr>
              <a:t>ためのツールとして、ご活用ください。</a:t>
            </a:r>
          </a:p>
        </p:txBody>
      </p:sp>
      <p:sp>
        <p:nvSpPr>
          <p:cNvPr id="39" name="角丸四角形 87">
            <a:extLst>
              <a:ext uri="{FF2B5EF4-FFF2-40B4-BE49-F238E27FC236}">
                <a16:creationId xmlns:a16="http://schemas.microsoft.com/office/drawing/2014/main" id="{5A8A8B53-B44A-4070-9873-6DB0CB4A5047}"/>
              </a:ext>
            </a:extLst>
          </p:cNvPr>
          <p:cNvSpPr/>
          <p:nvPr/>
        </p:nvSpPr>
        <p:spPr>
          <a:xfrm>
            <a:off x="3293050" y="8141448"/>
            <a:ext cx="1471915" cy="68684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課題機能を利用して、学生に資料を、配布することができます。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40" name="角丸四角形 72">
            <a:extLst>
              <a:ext uri="{FF2B5EF4-FFF2-40B4-BE49-F238E27FC236}">
                <a16:creationId xmlns:a16="http://schemas.microsoft.com/office/drawing/2014/main" id="{FD0F9D96-C960-4EAE-BFF2-18BC85A08A27}"/>
              </a:ext>
            </a:extLst>
          </p:cNvPr>
          <p:cNvSpPr/>
          <p:nvPr/>
        </p:nvSpPr>
        <p:spPr>
          <a:xfrm>
            <a:off x="3289448" y="7213788"/>
            <a:ext cx="1481454" cy="70736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授業時間外でも、確実に学生と連絡をとることができます。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42" name="角丸四角形 68">
            <a:extLst>
              <a:ext uri="{FF2B5EF4-FFF2-40B4-BE49-F238E27FC236}">
                <a16:creationId xmlns:a16="http://schemas.microsoft.com/office/drawing/2014/main" id="{BD766DBD-C81B-4ED9-A937-38E294B5EA60}"/>
              </a:ext>
            </a:extLst>
          </p:cNvPr>
          <p:cNvSpPr/>
          <p:nvPr/>
        </p:nvSpPr>
        <p:spPr>
          <a:xfrm>
            <a:off x="3288593" y="7013229"/>
            <a:ext cx="1483720" cy="214239"/>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ポイント①</a:t>
            </a:r>
          </a:p>
        </p:txBody>
      </p:sp>
      <p:sp>
        <p:nvSpPr>
          <p:cNvPr id="43" name="角丸四角形 71">
            <a:extLst>
              <a:ext uri="{FF2B5EF4-FFF2-40B4-BE49-F238E27FC236}">
                <a16:creationId xmlns:a16="http://schemas.microsoft.com/office/drawing/2014/main" id="{A5CBD6D1-1288-4F13-BA73-055E8146B38C}"/>
              </a:ext>
            </a:extLst>
          </p:cNvPr>
          <p:cNvSpPr/>
          <p:nvPr/>
        </p:nvSpPr>
        <p:spPr>
          <a:xfrm>
            <a:off x="3288592" y="7914277"/>
            <a:ext cx="1483719" cy="217433"/>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ポイント②</a:t>
            </a:r>
            <a:endPar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A875EA54-F1C2-438E-92CB-AE9B7226EC07}"/>
              </a:ext>
            </a:extLst>
          </p:cNvPr>
          <p:cNvSpPr txBox="1"/>
          <p:nvPr/>
        </p:nvSpPr>
        <p:spPr bwMode="auto">
          <a:xfrm>
            <a:off x="33878" y="8866686"/>
            <a:ext cx="4690061" cy="677882"/>
          </a:xfrm>
          <a:prstGeom prst="rect">
            <a:avLst/>
          </a:prstGeom>
          <a:solidFill>
            <a:schemeClr val="accent6">
              <a:lumMod val="20000"/>
              <a:lumOff val="80000"/>
            </a:schemeClr>
          </a:solidFill>
          <a:ln w="9525">
            <a:solidFill>
              <a:schemeClr val="bg1">
                <a:lumMod val="50000"/>
              </a:schemeClr>
            </a:solidFill>
          </a:ln>
        </p:spPr>
        <p:txBody>
          <a:bodyPr wrap="none" lIns="72000" rIns="72000" anchor="ctr"/>
          <a:lstStyle/>
          <a:p>
            <a:pPr eaLnBrk="1" hangingPunct="1">
              <a:defRPr/>
            </a:pPr>
            <a:r>
              <a:rPr lang="ja-JP" altLang="en-US" sz="1200" dirty="0">
                <a:latin typeface="メイリオ" pitchFamily="50" charset="-128"/>
                <a:ea typeface="メイリオ" pitchFamily="50" charset="-128"/>
                <a:cs typeface="メイリオ" pitchFamily="50" charset="-128"/>
              </a:rPr>
              <a:t>履修情報を基に、担当教員と履修学生のグループが自動的に　　　　　</a:t>
            </a:r>
            <a:endParaRPr lang="en-US" altLang="ja-JP" sz="1200" dirty="0">
              <a:latin typeface="メイリオ" pitchFamily="50" charset="-128"/>
              <a:ea typeface="メイリオ" pitchFamily="50" charset="-128"/>
              <a:cs typeface="メイリオ" pitchFamily="50" charset="-128"/>
            </a:endParaRPr>
          </a:p>
          <a:p>
            <a:pPr eaLnBrk="1" hangingPunct="1">
              <a:defRPr/>
            </a:pPr>
            <a:r>
              <a:rPr lang="ja-JP" altLang="en-US" sz="1200" dirty="0">
                <a:latin typeface="メイリオ" pitchFamily="50" charset="-128"/>
                <a:ea typeface="メイリオ" pitchFamily="50" charset="-128"/>
                <a:cs typeface="メイリオ" pitchFamily="50" charset="-128"/>
              </a:rPr>
              <a:t>生成されることで、全ての履修生が確実に登録されます。</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（学生同士の</a:t>
            </a:r>
            <a:r>
              <a:rPr lang="en-US" altLang="ja-JP" sz="1050" dirty="0">
                <a:latin typeface="メイリオ" pitchFamily="50" charset="-128"/>
                <a:ea typeface="メイリオ" pitchFamily="50" charset="-128"/>
                <a:cs typeface="メイリオ" pitchFamily="50" charset="-128"/>
              </a:rPr>
              <a:t>Line</a:t>
            </a:r>
            <a:r>
              <a:rPr lang="ja-JP" altLang="en-US" sz="1050" dirty="0">
                <a:latin typeface="メイリオ" pitchFamily="50" charset="-128"/>
                <a:ea typeface="メイリオ" pitchFamily="50" charset="-128"/>
                <a:cs typeface="メイリオ" pitchFamily="50" charset="-128"/>
              </a:rPr>
              <a:t>ｸﾞﾙｰﾌﾟで起こりがちな</a:t>
            </a:r>
            <a:r>
              <a:rPr lang="en-US" altLang="ja-JP" sz="1050" dirty="0">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外し</a:t>
            </a:r>
            <a:r>
              <a:rPr lang="en-US" altLang="ja-JP" sz="1050" dirty="0">
                <a:latin typeface="メイリオ" pitchFamily="50" charset="-128"/>
                <a:ea typeface="メイリオ" pitchFamily="50" charset="-128"/>
                <a:cs typeface="メイリオ" pitchFamily="50" charset="-128"/>
              </a:rPr>
              <a:t>”</a:t>
            </a:r>
            <a:r>
              <a:rPr lang="ja-JP" altLang="en-US" sz="1050" dirty="0">
                <a:latin typeface="メイリオ" pitchFamily="50" charset="-128"/>
                <a:ea typeface="メイリオ" pitchFamily="50" charset="-128"/>
                <a:cs typeface="メイリオ" pitchFamily="50" charset="-128"/>
              </a:rPr>
              <a:t>が起こりません）</a:t>
            </a:r>
            <a:endParaRPr lang="en-US" altLang="ja-JP" sz="1050" dirty="0">
              <a:latin typeface="メイリオ" pitchFamily="50" charset="-128"/>
              <a:ea typeface="メイリオ" pitchFamily="50" charset="-128"/>
              <a:cs typeface="メイリオ" pitchFamily="50" charset="-128"/>
            </a:endParaRPr>
          </a:p>
        </p:txBody>
      </p:sp>
      <p:sp>
        <p:nvSpPr>
          <p:cNvPr id="54" name="テキスト ボックス 93">
            <a:extLst>
              <a:ext uri="{FF2B5EF4-FFF2-40B4-BE49-F238E27FC236}">
                <a16:creationId xmlns:a16="http://schemas.microsoft.com/office/drawing/2014/main" id="{E582F3B2-A024-4ADC-AFB5-FD7FCC2531D1}"/>
              </a:ext>
            </a:extLst>
          </p:cNvPr>
          <p:cNvSpPr txBox="1">
            <a:spLocks noChangeArrowheads="1"/>
          </p:cNvSpPr>
          <p:nvPr/>
        </p:nvSpPr>
        <p:spPr bwMode="auto">
          <a:xfrm>
            <a:off x="200488" y="8049474"/>
            <a:ext cx="609072" cy="2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algn="ctr" eaLnBrk="1" hangingPunct="1">
              <a:lnSpc>
                <a:spcPct val="8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教員</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直線矢印コネクタ 56">
            <a:extLst>
              <a:ext uri="{FF2B5EF4-FFF2-40B4-BE49-F238E27FC236}">
                <a16:creationId xmlns:a16="http://schemas.microsoft.com/office/drawing/2014/main" id="{683D7C6F-1684-4842-8CB6-3C396215BEDA}"/>
              </a:ext>
            </a:extLst>
          </p:cNvPr>
          <p:cNvCxnSpPr>
            <a:cxnSpLocks/>
          </p:cNvCxnSpPr>
          <p:nvPr/>
        </p:nvCxnSpPr>
        <p:spPr bwMode="auto">
          <a:xfrm>
            <a:off x="671894" y="7702744"/>
            <a:ext cx="1734276" cy="391493"/>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6" name="Picture 3">
            <a:extLst>
              <a:ext uri="{FF2B5EF4-FFF2-40B4-BE49-F238E27FC236}">
                <a16:creationId xmlns:a16="http://schemas.microsoft.com/office/drawing/2014/main" id="{E3C0D30A-7CC6-4EC5-9EE8-5E7EBE9E0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611" y="11474747"/>
            <a:ext cx="255150" cy="44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5">
            <a:extLst>
              <a:ext uri="{FF2B5EF4-FFF2-40B4-BE49-F238E27FC236}">
                <a16:creationId xmlns:a16="http://schemas.microsoft.com/office/drawing/2014/main" id="{6372B2D9-D666-4D98-B1A5-73CBB0E0C0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4596" y="10468183"/>
            <a:ext cx="203188" cy="34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a:extLst>
              <a:ext uri="{FF2B5EF4-FFF2-40B4-BE49-F238E27FC236}">
                <a16:creationId xmlns:a16="http://schemas.microsoft.com/office/drawing/2014/main" id="{F9EBD06D-3052-48BD-B2AD-B39079C62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3627" y="10454760"/>
            <a:ext cx="191326" cy="34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テキスト ボックス 107">
            <a:extLst>
              <a:ext uri="{FF2B5EF4-FFF2-40B4-BE49-F238E27FC236}">
                <a16:creationId xmlns:a16="http://schemas.microsoft.com/office/drawing/2014/main" id="{6B0668E2-992A-459E-8777-00674E316885}"/>
              </a:ext>
            </a:extLst>
          </p:cNvPr>
          <p:cNvSpPr txBox="1">
            <a:spLocks noChangeArrowheads="1"/>
          </p:cNvSpPr>
          <p:nvPr/>
        </p:nvSpPr>
        <p:spPr bwMode="auto">
          <a:xfrm>
            <a:off x="5158773" y="10835711"/>
            <a:ext cx="547748" cy="1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合格者</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0" name="Picture 35">
            <a:extLst>
              <a:ext uri="{FF2B5EF4-FFF2-40B4-BE49-F238E27FC236}">
                <a16:creationId xmlns:a16="http://schemas.microsoft.com/office/drawing/2014/main" id="{00AB4D40-1A48-4879-9059-2D00297DC2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4596" y="10976513"/>
            <a:ext cx="203188" cy="34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a:extLst>
              <a:ext uri="{FF2B5EF4-FFF2-40B4-BE49-F238E27FC236}">
                <a16:creationId xmlns:a16="http://schemas.microsoft.com/office/drawing/2014/main" id="{429D7D9B-D361-4B42-B149-9002F825C4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3627" y="10963090"/>
            <a:ext cx="191326" cy="34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テキスト ボックス 112">
            <a:extLst>
              <a:ext uri="{FF2B5EF4-FFF2-40B4-BE49-F238E27FC236}">
                <a16:creationId xmlns:a16="http://schemas.microsoft.com/office/drawing/2014/main" id="{E60D5773-F66B-4BAC-97DA-D909F274EC99}"/>
              </a:ext>
            </a:extLst>
          </p:cNvPr>
          <p:cNvSpPr txBox="1">
            <a:spLocks noChangeArrowheads="1"/>
          </p:cNvSpPr>
          <p:nvPr/>
        </p:nvSpPr>
        <p:spPr bwMode="auto">
          <a:xfrm>
            <a:off x="5158773" y="11344041"/>
            <a:ext cx="547748" cy="1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合格者</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3" name="Picture 35">
            <a:extLst>
              <a:ext uri="{FF2B5EF4-FFF2-40B4-BE49-F238E27FC236}">
                <a16:creationId xmlns:a16="http://schemas.microsoft.com/office/drawing/2014/main" id="{29296B9C-D4F1-4EC7-9C73-B43B6F9BDB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4596" y="11484844"/>
            <a:ext cx="203188" cy="34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a:extLst>
              <a:ext uri="{FF2B5EF4-FFF2-40B4-BE49-F238E27FC236}">
                <a16:creationId xmlns:a16="http://schemas.microsoft.com/office/drawing/2014/main" id="{877F5E7F-99C9-49EC-A2C4-3D12253CCA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3627" y="11471421"/>
            <a:ext cx="191326" cy="344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テキスト ボックス 116">
            <a:extLst>
              <a:ext uri="{FF2B5EF4-FFF2-40B4-BE49-F238E27FC236}">
                <a16:creationId xmlns:a16="http://schemas.microsoft.com/office/drawing/2014/main" id="{F2091A34-A922-454B-AB46-2846D6A8F5A8}"/>
              </a:ext>
            </a:extLst>
          </p:cNvPr>
          <p:cNvSpPr txBox="1">
            <a:spLocks noChangeArrowheads="1"/>
          </p:cNvSpPr>
          <p:nvPr/>
        </p:nvSpPr>
        <p:spPr bwMode="auto">
          <a:xfrm>
            <a:off x="5158773" y="11852372"/>
            <a:ext cx="547748" cy="11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合格者</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118">
            <a:extLst>
              <a:ext uri="{FF2B5EF4-FFF2-40B4-BE49-F238E27FC236}">
                <a16:creationId xmlns:a16="http://schemas.microsoft.com/office/drawing/2014/main" id="{B1C7FF03-8982-460C-8DD1-6B06F9709617}"/>
              </a:ext>
            </a:extLst>
          </p:cNvPr>
          <p:cNvSpPr txBox="1">
            <a:spLocks noChangeArrowheads="1"/>
          </p:cNvSpPr>
          <p:nvPr/>
        </p:nvSpPr>
        <p:spPr bwMode="auto">
          <a:xfrm>
            <a:off x="6295105" y="10293112"/>
            <a:ext cx="1719341" cy="5770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ja-JP"/>
            </a:defPPr>
            <a:lvl1pPr>
              <a:defRPr sz="1050">
                <a:latin typeface="メイリオ" panose="020B0604030504040204" pitchFamily="50" charset="-128"/>
                <a:ea typeface="メイリオ" panose="020B0604030504040204" pitchFamily="50"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r>
              <a:rPr lang="ja-JP" altLang="en-US" dirty="0"/>
              <a:t>合格者と教員がグループを作ってやり取りを行い、入学前サポートを充実。</a:t>
            </a:r>
            <a:endParaRPr lang="en-US" altLang="ja-JP" dirty="0"/>
          </a:p>
        </p:txBody>
      </p:sp>
      <p:graphicFrame>
        <p:nvGraphicFramePr>
          <p:cNvPr id="78" name="オブジェクト 119">
            <a:extLst>
              <a:ext uri="{FF2B5EF4-FFF2-40B4-BE49-F238E27FC236}">
                <a16:creationId xmlns:a16="http://schemas.microsoft.com/office/drawing/2014/main" id="{1CF4627B-57D2-4476-9406-CCC95EDD7C18}"/>
              </a:ext>
            </a:extLst>
          </p:cNvPr>
          <p:cNvGraphicFramePr>
            <a:graphicFrameLocks noChangeAspect="1"/>
          </p:cNvGraphicFramePr>
          <p:nvPr>
            <p:extLst>
              <p:ext uri="{D42A27DB-BD31-4B8C-83A1-F6EECF244321}">
                <p14:modId xmlns:p14="http://schemas.microsoft.com/office/powerpoint/2010/main" val="360897150"/>
              </p:ext>
            </p:extLst>
          </p:nvPr>
        </p:nvGraphicFramePr>
        <p:xfrm>
          <a:off x="6247343" y="10959517"/>
          <a:ext cx="562400" cy="505552"/>
        </p:xfrm>
        <a:graphic>
          <a:graphicData uri="http://schemas.openxmlformats.org/presentationml/2006/ole">
            <mc:AlternateContent xmlns:mc="http://schemas.openxmlformats.org/markup-compatibility/2006">
              <mc:Choice xmlns:v="urn:schemas-microsoft-com:vml" Requires="v">
                <p:oleObj name="ビットマップ イメージ" r:id="rId8" imgW="590476" imgH="533474" progId="PBrush">
                  <p:embed/>
                </p:oleObj>
              </mc:Choice>
              <mc:Fallback>
                <p:oleObj name="ビットマップ イメージ" r:id="rId8" imgW="590476" imgH="533474" progId="PBrush">
                  <p:embed/>
                  <p:pic>
                    <p:nvPicPr>
                      <p:cNvPr id="154" name="オブジェクト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7343" y="10959517"/>
                        <a:ext cx="562400" cy="505552"/>
                      </a:xfrm>
                      <a:prstGeom prst="rect">
                        <a:avLst/>
                      </a:prstGeom>
                      <a:noFill/>
                      <a:ln>
                        <a:noFill/>
                      </a:ln>
                    </p:spPr>
                  </p:pic>
                </p:oleObj>
              </mc:Fallback>
            </mc:AlternateContent>
          </a:graphicData>
        </a:graphic>
      </p:graphicFrame>
      <p:cxnSp>
        <p:nvCxnSpPr>
          <p:cNvPr id="79" name="直線矢印コネクタ 78">
            <a:extLst>
              <a:ext uri="{FF2B5EF4-FFF2-40B4-BE49-F238E27FC236}">
                <a16:creationId xmlns:a16="http://schemas.microsoft.com/office/drawing/2014/main" id="{39ECEE21-81EB-4299-A12B-E8850DF0CC7D}"/>
              </a:ext>
            </a:extLst>
          </p:cNvPr>
          <p:cNvCxnSpPr>
            <a:stCxn id="68" idx="3"/>
          </p:cNvCxnSpPr>
          <p:nvPr/>
        </p:nvCxnSpPr>
        <p:spPr bwMode="auto">
          <a:xfrm>
            <a:off x="5634953" y="10627249"/>
            <a:ext cx="660357" cy="509642"/>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6B865721-04D0-4F94-B070-CC3186A2C419}"/>
              </a:ext>
            </a:extLst>
          </p:cNvPr>
          <p:cNvCxnSpPr/>
          <p:nvPr/>
        </p:nvCxnSpPr>
        <p:spPr bwMode="auto">
          <a:xfrm>
            <a:off x="5642158" y="11104015"/>
            <a:ext cx="648708" cy="26004"/>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8C826DB3-F04B-4119-B539-392550BA8444}"/>
              </a:ext>
            </a:extLst>
          </p:cNvPr>
          <p:cNvCxnSpPr/>
          <p:nvPr/>
        </p:nvCxnSpPr>
        <p:spPr bwMode="auto">
          <a:xfrm flipV="1">
            <a:off x="5642158" y="11115921"/>
            <a:ext cx="648708" cy="497682"/>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角丸四角形 167">
            <a:extLst>
              <a:ext uri="{FF2B5EF4-FFF2-40B4-BE49-F238E27FC236}">
                <a16:creationId xmlns:a16="http://schemas.microsoft.com/office/drawing/2014/main" id="{EF2B929D-E19A-48B8-A2F3-A1B7F67F139A}"/>
              </a:ext>
            </a:extLst>
          </p:cNvPr>
          <p:cNvSpPr/>
          <p:nvPr/>
        </p:nvSpPr>
        <p:spPr>
          <a:xfrm>
            <a:off x="5583969" y="5174406"/>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授業別</a:t>
            </a:r>
            <a:r>
              <a:rPr lang="ja-JP" altLang="en-US" sz="1400" b="1" dirty="0">
                <a:solidFill>
                  <a:schemeClr val="tx1"/>
                </a:solidFill>
                <a:latin typeface="メイリオ" panose="020B0604030504040204" pitchFamily="50" charset="-128"/>
                <a:ea typeface="メイリオ" panose="020B0604030504040204" pitchFamily="50" charset="-128"/>
              </a:rPr>
              <a:t>タイムライン</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100" name="角丸四角形 19">
            <a:extLst>
              <a:ext uri="{FF2B5EF4-FFF2-40B4-BE49-F238E27FC236}">
                <a16:creationId xmlns:a16="http://schemas.microsoft.com/office/drawing/2014/main" id="{3548F2B9-7258-4B20-91B0-43917EFBF58A}"/>
              </a:ext>
            </a:extLst>
          </p:cNvPr>
          <p:cNvSpPr/>
          <p:nvPr/>
        </p:nvSpPr>
        <p:spPr>
          <a:xfrm>
            <a:off x="1448647" y="5174406"/>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ctr"/>
          <a:lstStyle/>
          <a:p>
            <a:pPr>
              <a:lnSpc>
                <a:spcPts val="1800"/>
              </a:lnSpc>
            </a:pPr>
            <a:r>
              <a:rPr lang="ja-JP" altLang="en-US" sz="1400" b="1" dirty="0">
                <a:solidFill>
                  <a:schemeClr val="tx1"/>
                </a:solidFill>
                <a:latin typeface="メイリオ" panose="020B0604030504040204" pitchFamily="50" charset="-128"/>
                <a:ea typeface="メイリオ" panose="020B0604030504040204" pitchFamily="50" charset="-128"/>
              </a:rPr>
              <a:t>リアルタイム</a:t>
            </a:r>
            <a:r>
              <a:rPr lang="ja-JP" altLang="en-US" sz="1600" b="1" dirty="0">
                <a:solidFill>
                  <a:schemeClr val="tx1"/>
                </a:solidFill>
                <a:latin typeface="メイリオ" panose="020B0604030504040204" pitchFamily="50" charset="-128"/>
                <a:ea typeface="メイリオ" panose="020B0604030504040204" pitchFamily="50" charset="-128"/>
              </a:rPr>
              <a:t>通知</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01" name="角丸四角形 158">
            <a:extLst>
              <a:ext uri="{FF2B5EF4-FFF2-40B4-BE49-F238E27FC236}">
                <a16:creationId xmlns:a16="http://schemas.microsoft.com/office/drawing/2014/main" id="{4CA42BA9-D319-4263-9312-5CE041BB802E}"/>
              </a:ext>
            </a:extLst>
          </p:cNvPr>
          <p:cNvSpPr/>
          <p:nvPr/>
        </p:nvSpPr>
        <p:spPr>
          <a:xfrm>
            <a:off x="1225673" y="5174406"/>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800"/>
              </a:lnSpc>
            </a:pP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①</a:t>
            </a:r>
          </a:p>
        </p:txBody>
      </p:sp>
      <p:sp>
        <p:nvSpPr>
          <p:cNvPr id="102" name="角丸四角形 164">
            <a:extLst>
              <a:ext uri="{FF2B5EF4-FFF2-40B4-BE49-F238E27FC236}">
                <a16:creationId xmlns:a16="http://schemas.microsoft.com/office/drawing/2014/main" id="{4140B998-682F-482B-B58C-D2EC5480B7BC}"/>
              </a:ext>
            </a:extLst>
          </p:cNvPr>
          <p:cNvSpPr/>
          <p:nvPr/>
        </p:nvSpPr>
        <p:spPr>
          <a:xfrm>
            <a:off x="3520811" y="5174406"/>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36000" bIns="0"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未読者確認</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03" name="角丸四角形 165">
            <a:extLst>
              <a:ext uri="{FF2B5EF4-FFF2-40B4-BE49-F238E27FC236}">
                <a16:creationId xmlns:a16="http://schemas.microsoft.com/office/drawing/2014/main" id="{3EACEDEF-9813-4977-950C-2E49B828C991}"/>
              </a:ext>
            </a:extLst>
          </p:cNvPr>
          <p:cNvSpPr/>
          <p:nvPr/>
        </p:nvSpPr>
        <p:spPr>
          <a:xfrm>
            <a:off x="3265330" y="5174406"/>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②</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4" name="角丸四角形 168">
            <a:extLst>
              <a:ext uri="{FF2B5EF4-FFF2-40B4-BE49-F238E27FC236}">
                <a16:creationId xmlns:a16="http://schemas.microsoft.com/office/drawing/2014/main" id="{1D2EFEAA-6A8D-40D4-A600-3923FD83776F}"/>
              </a:ext>
            </a:extLst>
          </p:cNvPr>
          <p:cNvSpPr/>
          <p:nvPr/>
        </p:nvSpPr>
        <p:spPr>
          <a:xfrm>
            <a:off x="5332369" y="5174406"/>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lnSpc>
                <a:spcPts val="1800"/>
              </a:lnSpc>
            </a:pP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③</a:t>
            </a:r>
          </a:p>
        </p:txBody>
      </p:sp>
      <p:sp>
        <p:nvSpPr>
          <p:cNvPr id="105" name="角丸四角形 170">
            <a:extLst>
              <a:ext uri="{FF2B5EF4-FFF2-40B4-BE49-F238E27FC236}">
                <a16:creationId xmlns:a16="http://schemas.microsoft.com/office/drawing/2014/main" id="{1ADE0CC0-CC92-4EF3-839C-3584869D226B}"/>
              </a:ext>
            </a:extLst>
          </p:cNvPr>
          <p:cNvSpPr/>
          <p:nvPr/>
        </p:nvSpPr>
        <p:spPr>
          <a:xfrm>
            <a:off x="1448647" y="5653210"/>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a:lnSpc>
                <a:spcPts val="1800"/>
              </a:lnSpc>
            </a:pPr>
            <a:r>
              <a:rPr lang="en-US" altLang="ja-JP"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メイリオ" panose="020B0604030504040204" pitchFamily="50" charset="-128"/>
                <a:ea typeface="メイリオ" panose="020B0604030504040204" pitchFamily="50" charset="-128"/>
              </a:rPr>
              <a:t>個別</a:t>
            </a:r>
            <a:r>
              <a:rPr lang="ja-JP" altLang="en-US" sz="1400" b="1" dirty="0">
                <a:solidFill>
                  <a:schemeClr val="tx1"/>
                </a:solidFill>
                <a:latin typeface="メイリオ" panose="020B0604030504040204" pitchFamily="50" charset="-128"/>
                <a:ea typeface="メイリオ" panose="020B0604030504040204" pitchFamily="50" charset="-128"/>
              </a:rPr>
              <a:t>チャット</a:t>
            </a:r>
          </a:p>
        </p:txBody>
      </p:sp>
      <p:sp>
        <p:nvSpPr>
          <p:cNvPr id="106" name="角丸四角形 171">
            <a:extLst>
              <a:ext uri="{FF2B5EF4-FFF2-40B4-BE49-F238E27FC236}">
                <a16:creationId xmlns:a16="http://schemas.microsoft.com/office/drawing/2014/main" id="{80CAEC44-47C1-4CB6-BCA2-A976497EBC44}"/>
              </a:ext>
            </a:extLst>
          </p:cNvPr>
          <p:cNvSpPr/>
          <p:nvPr/>
        </p:nvSpPr>
        <p:spPr>
          <a:xfrm>
            <a:off x="1225673" y="5653210"/>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④</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7" name="角丸四角形 181">
            <a:extLst>
              <a:ext uri="{FF2B5EF4-FFF2-40B4-BE49-F238E27FC236}">
                <a16:creationId xmlns:a16="http://schemas.microsoft.com/office/drawing/2014/main" id="{01F95B05-97AD-455A-8E4E-47FFBF21EA83}"/>
              </a:ext>
            </a:extLst>
          </p:cNvPr>
          <p:cNvSpPr/>
          <p:nvPr/>
        </p:nvSpPr>
        <p:spPr>
          <a:xfrm>
            <a:off x="5583969" y="5653210"/>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a:lnSpc>
                <a:spcPts val="1800"/>
              </a:lnSpc>
            </a:pPr>
            <a:r>
              <a:rPr lang="ja-JP" altLang="en-US" sz="1400" b="1" dirty="0">
                <a:solidFill>
                  <a:schemeClr val="tx1"/>
                </a:solidFill>
                <a:latin typeface="メイリオ" panose="020B0604030504040204" pitchFamily="50" charset="-128"/>
                <a:ea typeface="メイリオ" panose="020B0604030504040204" pitchFamily="50" charset="-128"/>
              </a:rPr>
              <a:t>レポート</a:t>
            </a:r>
            <a:r>
              <a:rPr lang="ja-JP" altLang="en-US" sz="1600" b="1" dirty="0">
                <a:solidFill>
                  <a:schemeClr val="tx1"/>
                </a:solidFill>
                <a:latin typeface="メイリオ" panose="020B0604030504040204" pitchFamily="50" charset="-128"/>
                <a:ea typeface="メイリオ" panose="020B0604030504040204" pitchFamily="50" charset="-128"/>
              </a:rPr>
              <a:t>管理</a:t>
            </a:r>
            <a:endParaRPr kumimoji="1" lang="ja-JP" altLang="en-US" sz="1600" b="1" dirty="0">
              <a:solidFill>
                <a:schemeClr val="tx1"/>
              </a:solidFill>
              <a:latin typeface="メイリオ" panose="020B0604030504040204" pitchFamily="50" charset="-128"/>
              <a:ea typeface="メイリオ" panose="020B0604030504040204" pitchFamily="50" charset="-128"/>
            </a:endParaRPr>
          </a:p>
        </p:txBody>
      </p:sp>
      <p:sp>
        <p:nvSpPr>
          <p:cNvPr id="108" name="角丸四角形 182">
            <a:extLst>
              <a:ext uri="{FF2B5EF4-FFF2-40B4-BE49-F238E27FC236}">
                <a16:creationId xmlns:a16="http://schemas.microsoft.com/office/drawing/2014/main" id="{CC040194-4698-4B38-A57F-4540FF05F460}"/>
              </a:ext>
            </a:extLst>
          </p:cNvPr>
          <p:cNvSpPr/>
          <p:nvPr/>
        </p:nvSpPr>
        <p:spPr>
          <a:xfrm>
            <a:off x="5332369" y="5653210"/>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⑥</a:t>
            </a:r>
            <a:endPar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09" name="角丸四角形 192">
            <a:extLst>
              <a:ext uri="{FF2B5EF4-FFF2-40B4-BE49-F238E27FC236}">
                <a16:creationId xmlns:a16="http://schemas.microsoft.com/office/drawing/2014/main" id="{CE60077F-7510-4B87-ACA4-FA486F91BBC7}"/>
              </a:ext>
            </a:extLst>
          </p:cNvPr>
          <p:cNvSpPr/>
          <p:nvPr/>
        </p:nvSpPr>
        <p:spPr>
          <a:xfrm>
            <a:off x="69850" y="5167512"/>
            <a:ext cx="1142999" cy="955360"/>
          </a:xfrm>
          <a:prstGeom prst="roundRect">
            <a:avLst>
              <a:gd name="adj" fmla="val 4071"/>
            </a:avLst>
          </a:prstGeom>
          <a:solidFill>
            <a:srgbClr val="82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特徴的な</a:t>
            </a:r>
            <a:endParaRPr lang="en-US" altLang="ja-JP"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ts val="1800"/>
              </a:lnSpc>
            </a:pPr>
            <a:r>
              <a:rPr lang="en-US" altLang="ja-JP"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6</a:t>
            </a: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の機能</a:t>
            </a:r>
          </a:p>
        </p:txBody>
      </p:sp>
      <p:sp>
        <p:nvSpPr>
          <p:cNvPr id="110" name="角丸四角形 62">
            <a:extLst>
              <a:ext uri="{FF2B5EF4-FFF2-40B4-BE49-F238E27FC236}">
                <a16:creationId xmlns:a16="http://schemas.microsoft.com/office/drawing/2014/main" id="{073A557A-ED08-458F-BDAC-B06F0A7538F9}"/>
              </a:ext>
            </a:extLst>
          </p:cNvPr>
          <p:cNvSpPr/>
          <p:nvPr/>
        </p:nvSpPr>
        <p:spPr>
          <a:xfrm>
            <a:off x="-10563" y="1424155"/>
            <a:ext cx="7440060" cy="307777"/>
          </a:xfrm>
          <a:prstGeom prst="roundRect">
            <a:avLst>
              <a:gd name="adj" fmla="val 0"/>
            </a:avLst>
          </a:prstGeom>
          <a:solidFill>
            <a:schemeClr val="bg1">
              <a:lumMod val="75000"/>
            </a:schemeClr>
          </a:solidFill>
        </p:spPr>
        <p:txBody>
          <a:bodyPr wrap="square">
            <a:spAutoFit/>
          </a:bodyPr>
          <a:lstStyle/>
          <a:p>
            <a:pPr algn="ctr" eaLnBrk="1" hangingPunct="1"/>
            <a:r>
              <a:rPr lang="ja-JP" altLang="en-US" sz="1400" dirty="0">
                <a:solidFill>
                  <a:schemeClr val="bg1"/>
                </a:solidFill>
                <a:effectLst>
                  <a:outerShdw blurRad="38100" dist="38100" dir="2700000" algn="tl">
                    <a:srgbClr val="000000">
                      <a:alpha val="43137"/>
                    </a:srgbClr>
                  </a:outerShdw>
                </a:effectLst>
              </a:rPr>
              <a:t>概  要</a:t>
            </a:r>
          </a:p>
        </p:txBody>
      </p:sp>
      <p:pic>
        <p:nvPicPr>
          <p:cNvPr id="111" name="図 110">
            <a:extLst>
              <a:ext uri="{FF2B5EF4-FFF2-40B4-BE49-F238E27FC236}">
                <a16:creationId xmlns:a16="http://schemas.microsoft.com/office/drawing/2014/main" id="{9D15095B-9C5D-48D3-A95D-EB80B372EC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92" y="1946750"/>
            <a:ext cx="1418931" cy="2575199"/>
          </a:xfrm>
          <a:prstGeom prst="rect">
            <a:avLst/>
          </a:prstGeom>
          <a:ln>
            <a:solidFill>
              <a:schemeClr val="bg2"/>
            </a:solidFill>
          </a:ln>
          <a:effectLst>
            <a:outerShdw blurRad="50800" dist="38100" dir="2700000" algn="tl" rotWithShape="0">
              <a:prstClr val="black">
                <a:alpha val="40000"/>
              </a:prstClr>
            </a:outerShdw>
          </a:effectLst>
        </p:spPr>
      </p:pic>
      <p:pic>
        <p:nvPicPr>
          <p:cNvPr id="112" name="図 111">
            <a:extLst>
              <a:ext uri="{FF2B5EF4-FFF2-40B4-BE49-F238E27FC236}">
                <a16:creationId xmlns:a16="http://schemas.microsoft.com/office/drawing/2014/main" id="{F86CEBF9-00FC-40E3-BD7F-60E9C7ED951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7694" y="1942125"/>
            <a:ext cx="1421633" cy="2579824"/>
          </a:xfrm>
          <a:prstGeom prst="rect">
            <a:avLst/>
          </a:prstGeom>
          <a:ln>
            <a:solidFill>
              <a:schemeClr val="bg2"/>
            </a:solidFill>
          </a:ln>
          <a:effectLst>
            <a:outerShdw blurRad="50800" dist="38100" dir="2700000" algn="tl" rotWithShape="0">
              <a:prstClr val="black">
                <a:alpha val="40000"/>
              </a:prstClr>
            </a:outerShdw>
          </a:effectLst>
        </p:spPr>
      </p:pic>
      <p:pic>
        <p:nvPicPr>
          <p:cNvPr id="113" name="図 112">
            <a:extLst>
              <a:ext uri="{FF2B5EF4-FFF2-40B4-BE49-F238E27FC236}">
                <a16:creationId xmlns:a16="http://schemas.microsoft.com/office/drawing/2014/main" id="{E9C96AC9-1653-42A7-B493-303A21BF01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23450" y="1951281"/>
            <a:ext cx="1411802" cy="2570212"/>
          </a:xfrm>
          <a:prstGeom prst="rect">
            <a:avLst/>
          </a:prstGeom>
          <a:ln>
            <a:solidFill>
              <a:schemeClr val="bg2"/>
            </a:solidFill>
          </a:ln>
          <a:effectLst>
            <a:outerShdw blurRad="50800" dist="38100" dir="2700000" algn="tl" rotWithShape="0">
              <a:prstClr val="black">
                <a:alpha val="40000"/>
              </a:prstClr>
            </a:outerShdw>
          </a:effectLst>
        </p:spPr>
      </p:pic>
      <p:pic>
        <p:nvPicPr>
          <p:cNvPr id="114" name="図 113">
            <a:extLst>
              <a:ext uri="{FF2B5EF4-FFF2-40B4-BE49-F238E27FC236}">
                <a16:creationId xmlns:a16="http://schemas.microsoft.com/office/drawing/2014/main" id="{1CA93669-1F45-42D2-B37A-DC03730D098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7711" y="1939055"/>
            <a:ext cx="1411802" cy="2588756"/>
          </a:xfrm>
          <a:prstGeom prst="rect">
            <a:avLst/>
          </a:prstGeom>
          <a:ln>
            <a:solidFill>
              <a:schemeClr val="bg2"/>
            </a:solidFill>
          </a:ln>
          <a:effectLst>
            <a:outerShdw blurRad="50800" dist="38100" dir="2700000" algn="tl" rotWithShape="0">
              <a:prstClr val="black">
                <a:alpha val="40000"/>
              </a:prstClr>
            </a:outerShdw>
          </a:effectLst>
        </p:spPr>
      </p:pic>
      <p:sp>
        <p:nvSpPr>
          <p:cNvPr id="115" name="正方形/長方形 114">
            <a:extLst>
              <a:ext uri="{FF2B5EF4-FFF2-40B4-BE49-F238E27FC236}">
                <a16:creationId xmlns:a16="http://schemas.microsoft.com/office/drawing/2014/main" id="{0D59CAC8-47AE-472C-8EF5-4F03D0BCD10B}"/>
              </a:ext>
            </a:extLst>
          </p:cNvPr>
          <p:cNvSpPr/>
          <p:nvPr/>
        </p:nvSpPr>
        <p:spPr bwMode="auto">
          <a:xfrm>
            <a:off x="8487" y="4605709"/>
            <a:ext cx="1437886" cy="477121"/>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プッシュ通知で学生はすぐに確認可能。</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16" name="角丸四角形 73">
            <a:extLst>
              <a:ext uri="{FF2B5EF4-FFF2-40B4-BE49-F238E27FC236}">
                <a16:creationId xmlns:a16="http://schemas.microsoft.com/office/drawing/2014/main" id="{A4E2854E-F3D4-45B4-8E5D-95F64DB3A447}"/>
              </a:ext>
            </a:extLst>
          </p:cNvPr>
          <p:cNvSpPr/>
          <p:nvPr/>
        </p:nvSpPr>
        <p:spPr>
          <a:xfrm>
            <a:off x="3520811" y="5653210"/>
            <a:ext cx="1800000" cy="468000"/>
          </a:xfrm>
          <a:prstGeom prst="roundRect">
            <a:avLst>
              <a:gd name="adj" fmla="val 0"/>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学修成果物の蓄積</a:t>
            </a:r>
          </a:p>
        </p:txBody>
      </p:sp>
      <p:sp>
        <p:nvSpPr>
          <p:cNvPr id="117" name="テキスト ボックス 116">
            <a:extLst>
              <a:ext uri="{FF2B5EF4-FFF2-40B4-BE49-F238E27FC236}">
                <a16:creationId xmlns:a16="http://schemas.microsoft.com/office/drawing/2014/main" id="{27C2E8AF-8DC4-4AFB-9520-007E11786240}"/>
              </a:ext>
            </a:extLst>
          </p:cNvPr>
          <p:cNvSpPr txBox="1"/>
          <p:nvPr/>
        </p:nvSpPr>
        <p:spPr>
          <a:xfrm>
            <a:off x="89850" y="1720799"/>
            <a:ext cx="1334935" cy="253916"/>
          </a:xfrm>
          <a:prstGeom prst="rect">
            <a:avLst/>
          </a:prstGeom>
          <a:noFill/>
        </p:spPr>
        <p:txBody>
          <a:bodyPr wrap="square" rtlCol="0">
            <a:spAutoFit/>
          </a:bodyPr>
          <a:lstStyle/>
          <a:p>
            <a:pPr algn="l"/>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プッシュ通知</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8" name="正方形/長方形 117">
            <a:extLst>
              <a:ext uri="{FF2B5EF4-FFF2-40B4-BE49-F238E27FC236}">
                <a16:creationId xmlns:a16="http://schemas.microsoft.com/office/drawing/2014/main" id="{49805A33-2F3D-4E61-BA68-BF1E9CC3F700}"/>
              </a:ext>
            </a:extLst>
          </p:cNvPr>
          <p:cNvSpPr/>
          <p:nvPr/>
        </p:nvSpPr>
        <p:spPr bwMode="auto">
          <a:xfrm>
            <a:off x="1505504" y="4605709"/>
            <a:ext cx="1437886" cy="477121"/>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授業毎にグループを自動で生成。</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19" name="テキスト ボックス 118">
            <a:extLst>
              <a:ext uri="{FF2B5EF4-FFF2-40B4-BE49-F238E27FC236}">
                <a16:creationId xmlns:a16="http://schemas.microsoft.com/office/drawing/2014/main" id="{851C2722-BEFF-4492-A0AF-83666C3C7069}"/>
              </a:ext>
            </a:extLst>
          </p:cNvPr>
          <p:cNvSpPr txBox="1"/>
          <p:nvPr/>
        </p:nvSpPr>
        <p:spPr>
          <a:xfrm>
            <a:off x="1604495" y="1731896"/>
            <a:ext cx="1334935" cy="253916"/>
          </a:xfrm>
          <a:prstGeom prst="rect">
            <a:avLst/>
          </a:prstGeom>
          <a:noFill/>
        </p:spPr>
        <p:txBody>
          <a:bodyPr wrap="square" rtlCol="0">
            <a:spAutoFit/>
          </a:bodyPr>
          <a:lstStyle/>
          <a:p>
            <a:pPr algn="l"/>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担当授業一覧</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0" name="正方形/長方形 119">
            <a:extLst>
              <a:ext uri="{FF2B5EF4-FFF2-40B4-BE49-F238E27FC236}">
                <a16:creationId xmlns:a16="http://schemas.microsoft.com/office/drawing/2014/main" id="{1E18883C-7C53-44C7-A072-2BE61751CE91}"/>
              </a:ext>
            </a:extLst>
          </p:cNvPr>
          <p:cNvSpPr/>
          <p:nvPr/>
        </p:nvSpPr>
        <p:spPr bwMode="auto">
          <a:xfrm>
            <a:off x="3016009" y="4605709"/>
            <a:ext cx="1437886" cy="477121"/>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受講学生に気軽に</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1050" b="1" dirty="0">
                <a:solidFill>
                  <a:schemeClr val="tx1"/>
                </a:solidFill>
                <a:latin typeface="メイリオ" panose="020B0604030504040204" pitchFamily="50" charset="-128"/>
                <a:ea typeface="メイリオ" panose="020B0604030504040204" pitchFamily="50" charset="-128"/>
              </a:rPr>
              <a:t>連絡可能。</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21" name="正方形/長方形 120">
            <a:extLst>
              <a:ext uri="{FF2B5EF4-FFF2-40B4-BE49-F238E27FC236}">
                <a16:creationId xmlns:a16="http://schemas.microsoft.com/office/drawing/2014/main" id="{14192F1A-5E7E-4A77-B1E0-47DD8FBFC928}"/>
              </a:ext>
            </a:extLst>
          </p:cNvPr>
          <p:cNvSpPr/>
          <p:nvPr/>
        </p:nvSpPr>
        <p:spPr bwMode="auto">
          <a:xfrm>
            <a:off x="4514057" y="4605709"/>
            <a:ext cx="1437886" cy="477121"/>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提出状況等を一元管理可能。</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9501F7FC-966B-4D29-BEEE-A8D5652020D2}"/>
              </a:ext>
            </a:extLst>
          </p:cNvPr>
          <p:cNvSpPr txBox="1"/>
          <p:nvPr/>
        </p:nvSpPr>
        <p:spPr>
          <a:xfrm>
            <a:off x="3140732" y="1720799"/>
            <a:ext cx="1334935" cy="253916"/>
          </a:xfrm>
          <a:prstGeom prst="rect">
            <a:avLst/>
          </a:prstGeom>
          <a:noFill/>
        </p:spPr>
        <p:txBody>
          <a:bodyPr wrap="square" rtlCol="0">
            <a:spAutoFit/>
          </a:bodyPr>
          <a:lstStyle/>
          <a:p>
            <a:pPr algn="l"/>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タイムライン</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3" name="テキスト ボックス 122">
            <a:extLst>
              <a:ext uri="{FF2B5EF4-FFF2-40B4-BE49-F238E27FC236}">
                <a16:creationId xmlns:a16="http://schemas.microsoft.com/office/drawing/2014/main" id="{4025E78D-58BA-4CF2-9F26-B8D8F7CAE06E}"/>
              </a:ext>
            </a:extLst>
          </p:cNvPr>
          <p:cNvSpPr txBox="1"/>
          <p:nvPr/>
        </p:nvSpPr>
        <p:spPr>
          <a:xfrm>
            <a:off x="4578727" y="1721010"/>
            <a:ext cx="1334935" cy="253916"/>
          </a:xfrm>
          <a:prstGeom prst="rect">
            <a:avLst/>
          </a:prstGeom>
          <a:noFill/>
        </p:spPr>
        <p:txBody>
          <a:bodyPr wrap="square" rtlCol="0">
            <a:spAutoFit/>
          </a:bodyPr>
          <a:lstStyle/>
          <a:p>
            <a:pPr algn="l"/>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レポート管理</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24" name="図 123">
            <a:extLst>
              <a:ext uri="{FF2B5EF4-FFF2-40B4-BE49-F238E27FC236}">
                <a16:creationId xmlns:a16="http://schemas.microsoft.com/office/drawing/2014/main" id="{033888EC-54F5-4E8F-9453-BC9140F927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99279" y="1939142"/>
            <a:ext cx="1411168" cy="2581920"/>
          </a:xfrm>
          <a:prstGeom prst="rect">
            <a:avLst/>
          </a:prstGeom>
          <a:ln>
            <a:solidFill>
              <a:schemeClr val="bg2"/>
            </a:solidFill>
          </a:ln>
          <a:effectLst>
            <a:outerShdw blurRad="50800" dist="38100" dir="2700000" algn="tl" rotWithShape="0">
              <a:prstClr val="black">
                <a:alpha val="40000"/>
              </a:prstClr>
            </a:outerShdw>
          </a:effectLst>
        </p:spPr>
      </p:pic>
      <p:sp>
        <p:nvSpPr>
          <p:cNvPr id="125" name="テキスト ボックス 124">
            <a:extLst>
              <a:ext uri="{FF2B5EF4-FFF2-40B4-BE49-F238E27FC236}">
                <a16:creationId xmlns:a16="http://schemas.microsoft.com/office/drawing/2014/main" id="{7A44AC85-6E3A-427E-85FF-0322BC7CD3AE}"/>
              </a:ext>
            </a:extLst>
          </p:cNvPr>
          <p:cNvSpPr txBox="1"/>
          <p:nvPr/>
        </p:nvSpPr>
        <p:spPr>
          <a:xfrm>
            <a:off x="5992684" y="1720282"/>
            <a:ext cx="1559281" cy="253916"/>
          </a:xfrm>
          <a:prstGeom prst="rect">
            <a:avLst/>
          </a:prstGeom>
          <a:noFill/>
        </p:spPr>
        <p:txBody>
          <a:bodyPr wrap="square" rtlCol="0">
            <a:spAutoFit/>
          </a:bodyPr>
          <a:lstStyle/>
          <a:p>
            <a:pPr algn="l"/>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個別連絡・質問</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6" name="正方形/長方形 125">
            <a:extLst>
              <a:ext uri="{FF2B5EF4-FFF2-40B4-BE49-F238E27FC236}">
                <a16:creationId xmlns:a16="http://schemas.microsoft.com/office/drawing/2014/main" id="{8A4DEC6A-81DC-42A6-AEE7-5A82DB07D10F}"/>
              </a:ext>
            </a:extLst>
          </p:cNvPr>
          <p:cNvSpPr/>
          <p:nvPr/>
        </p:nvSpPr>
        <p:spPr bwMode="auto">
          <a:xfrm>
            <a:off x="6008803" y="4605709"/>
            <a:ext cx="1424527" cy="477121"/>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１対１の個別連絡・質問も可能。</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27" name="角丸四角形 176">
            <a:extLst>
              <a:ext uri="{FF2B5EF4-FFF2-40B4-BE49-F238E27FC236}">
                <a16:creationId xmlns:a16="http://schemas.microsoft.com/office/drawing/2014/main" id="{7ED94D07-CA3F-49EC-BE8F-A2DCADD09456}"/>
              </a:ext>
            </a:extLst>
          </p:cNvPr>
          <p:cNvSpPr/>
          <p:nvPr/>
        </p:nvSpPr>
        <p:spPr>
          <a:xfrm>
            <a:off x="3265330" y="5653210"/>
            <a:ext cx="252000" cy="468000"/>
          </a:xfrm>
          <a:prstGeom prst="roundRect">
            <a:avLst>
              <a:gd name="adj" fmla="val 0"/>
            </a:avLst>
          </a:prstGeom>
          <a:solidFill>
            <a:srgbClr val="9A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ts val="1800"/>
              </a:lnSpc>
            </a:pPr>
            <a:r>
              <a:rPr kumimoji="1"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⑤</a:t>
            </a:r>
          </a:p>
        </p:txBody>
      </p:sp>
      <p:cxnSp>
        <p:nvCxnSpPr>
          <p:cNvPr id="128" name="直線コネクタ 127">
            <a:extLst>
              <a:ext uri="{FF2B5EF4-FFF2-40B4-BE49-F238E27FC236}">
                <a16:creationId xmlns:a16="http://schemas.microsoft.com/office/drawing/2014/main" id="{23E8ED3C-BDE5-409E-AC00-E1838227CF5C}"/>
              </a:ext>
            </a:extLst>
          </p:cNvPr>
          <p:cNvCxnSpPr>
            <a:cxnSpLocks/>
          </p:cNvCxnSpPr>
          <p:nvPr/>
        </p:nvCxnSpPr>
        <p:spPr>
          <a:xfrm>
            <a:off x="0" y="5126005"/>
            <a:ext cx="7429500" cy="0"/>
          </a:xfrm>
          <a:prstGeom prst="line">
            <a:avLst/>
          </a:prstGeom>
          <a:ln w="57150">
            <a:solidFill>
              <a:srgbClr val="BFBFBF"/>
            </a:solidFill>
          </a:ln>
        </p:spPr>
        <p:style>
          <a:lnRef idx="1">
            <a:schemeClr val="accent1"/>
          </a:lnRef>
          <a:fillRef idx="0">
            <a:schemeClr val="accent1"/>
          </a:fillRef>
          <a:effectRef idx="0">
            <a:schemeClr val="accent1"/>
          </a:effectRef>
          <a:fontRef idx="minor">
            <a:schemeClr val="tx1"/>
          </a:fontRef>
        </p:style>
      </p:cxnSp>
      <p:pic>
        <p:nvPicPr>
          <p:cNvPr id="129" name="図 128">
            <a:extLst>
              <a:ext uri="{FF2B5EF4-FFF2-40B4-BE49-F238E27FC236}">
                <a16:creationId xmlns:a16="http://schemas.microsoft.com/office/drawing/2014/main" id="{BD2E57A5-EBE5-4859-B77C-7E288A689A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3997" y="3783831"/>
            <a:ext cx="630524" cy="714594"/>
          </a:xfrm>
          <a:prstGeom prst="rect">
            <a:avLst/>
          </a:prstGeom>
          <a:ln>
            <a:solidFill>
              <a:schemeClr val="bg2"/>
            </a:solidFill>
          </a:ln>
          <a:effectLst>
            <a:outerShdw blurRad="50800" dist="38100" dir="2700000" algn="tl" rotWithShape="0">
              <a:prstClr val="black">
                <a:alpha val="40000"/>
              </a:prstClr>
            </a:outerShdw>
          </a:effectLst>
        </p:spPr>
      </p:pic>
      <p:sp>
        <p:nvSpPr>
          <p:cNvPr id="130" name="角丸四角形 192">
            <a:extLst>
              <a:ext uri="{FF2B5EF4-FFF2-40B4-BE49-F238E27FC236}">
                <a16:creationId xmlns:a16="http://schemas.microsoft.com/office/drawing/2014/main" id="{C2722410-D0F5-4847-A621-9C256F482D21}"/>
              </a:ext>
            </a:extLst>
          </p:cNvPr>
          <p:cNvSpPr/>
          <p:nvPr/>
        </p:nvSpPr>
        <p:spPr>
          <a:xfrm>
            <a:off x="7450364" y="1424155"/>
            <a:ext cx="2150836" cy="647417"/>
          </a:xfrm>
          <a:prstGeom prst="roundRect">
            <a:avLst>
              <a:gd name="adj" fmla="val 4071"/>
            </a:avLst>
          </a:prstGeom>
          <a:solidFill>
            <a:srgbClr val="0062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教員優位の</a:t>
            </a:r>
            <a:endParaRPr lang="en-US" altLang="ja-JP"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ts val="1800"/>
              </a:lnSpc>
            </a:pPr>
            <a:r>
              <a:rPr lang="ja-JP" altLang="en-US" sz="1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機能設計</a:t>
            </a:r>
          </a:p>
        </p:txBody>
      </p:sp>
      <p:cxnSp>
        <p:nvCxnSpPr>
          <p:cNvPr id="131" name="直線コネクタ 130">
            <a:extLst>
              <a:ext uri="{FF2B5EF4-FFF2-40B4-BE49-F238E27FC236}">
                <a16:creationId xmlns:a16="http://schemas.microsoft.com/office/drawing/2014/main" id="{5F8BBF9B-A947-446E-A43C-BD21850F0E60}"/>
              </a:ext>
            </a:extLst>
          </p:cNvPr>
          <p:cNvCxnSpPr>
            <a:cxnSpLocks/>
          </p:cNvCxnSpPr>
          <p:nvPr/>
        </p:nvCxnSpPr>
        <p:spPr>
          <a:xfrm flipV="1">
            <a:off x="7424057" y="1424155"/>
            <a:ext cx="0" cy="4729560"/>
          </a:xfrm>
          <a:prstGeom prst="line">
            <a:avLst/>
          </a:prstGeom>
          <a:ln w="5715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146" name="グループ化 145">
            <a:extLst>
              <a:ext uri="{FF2B5EF4-FFF2-40B4-BE49-F238E27FC236}">
                <a16:creationId xmlns:a16="http://schemas.microsoft.com/office/drawing/2014/main" id="{0B802258-B4A1-4A9B-AE04-A27652013E43}"/>
              </a:ext>
            </a:extLst>
          </p:cNvPr>
          <p:cNvGrpSpPr/>
          <p:nvPr/>
        </p:nvGrpSpPr>
        <p:grpSpPr>
          <a:xfrm>
            <a:off x="7495461" y="2899428"/>
            <a:ext cx="2060643" cy="792000"/>
            <a:chOff x="7491210" y="2215096"/>
            <a:chExt cx="2060643" cy="792000"/>
          </a:xfrm>
        </p:grpSpPr>
        <p:sp>
          <p:nvSpPr>
            <p:cNvPr id="135" name="角丸四角形 181">
              <a:extLst>
                <a:ext uri="{FF2B5EF4-FFF2-40B4-BE49-F238E27FC236}">
                  <a16:creationId xmlns:a16="http://schemas.microsoft.com/office/drawing/2014/main" id="{7EDF41E4-A7C7-484C-A08D-4E6CADC32BB5}"/>
                </a:ext>
              </a:extLst>
            </p:cNvPr>
            <p:cNvSpPr/>
            <p:nvPr/>
          </p:nvSpPr>
          <p:spPr>
            <a:xfrm>
              <a:off x="7499853" y="2215096"/>
              <a:ext cx="2052000" cy="792000"/>
            </a:xfrm>
            <a:prstGeom prst="roundRect">
              <a:avLst>
                <a:gd name="adj" fmla="val 13446"/>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216000" rIns="36000" bIns="0" rtlCol="0" anchor="ctr"/>
            <a:lstStyle/>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教員からのみ学生の既読が確認でき、学生からは教員の既読は見えません。</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37" name="角丸四角形 181">
              <a:extLst>
                <a:ext uri="{FF2B5EF4-FFF2-40B4-BE49-F238E27FC236}">
                  <a16:creationId xmlns:a16="http://schemas.microsoft.com/office/drawing/2014/main" id="{5422CFFF-4BCE-4DA7-A0C8-A8848749C1B0}"/>
                </a:ext>
              </a:extLst>
            </p:cNvPr>
            <p:cNvSpPr/>
            <p:nvPr/>
          </p:nvSpPr>
          <p:spPr>
            <a:xfrm>
              <a:off x="7491210" y="2215096"/>
              <a:ext cx="2052000" cy="252000"/>
            </a:xfrm>
            <a:prstGeom prst="roundRect">
              <a:avLst>
                <a:gd name="adj" fmla="val 26828"/>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800"/>
                </a:lnSpc>
              </a:pPr>
              <a:r>
                <a:rPr kumimoji="1" lang="ja-JP" altLang="en-US" sz="1200" b="1" dirty="0">
                  <a:solidFill>
                    <a:schemeClr val="bg1"/>
                  </a:solidFill>
                  <a:latin typeface="メイリオ" panose="020B0604030504040204" pitchFamily="50" charset="-128"/>
                  <a:ea typeface="メイリオ" panose="020B0604030504040204" pitchFamily="50" charset="-128"/>
                </a:rPr>
                <a:t>教員のみ既読確認</a:t>
              </a:r>
            </a:p>
          </p:txBody>
        </p:sp>
      </p:grpSp>
      <p:grpSp>
        <p:nvGrpSpPr>
          <p:cNvPr id="147" name="グループ化 146">
            <a:extLst>
              <a:ext uri="{FF2B5EF4-FFF2-40B4-BE49-F238E27FC236}">
                <a16:creationId xmlns:a16="http://schemas.microsoft.com/office/drawing/2014/main" id="{FDBC78E5-6AB4-4AB5-8D4E-CBE8A788A089}"/>
              </a:ext>
            </a:extLst>
          </p:cNvPr>
          <p:cNvGrpSpPr/>
          <p:nvPr/>
        </p:nvGrpSpPr>
        <p:grpSpPr>
          <a:xfrm>
            <a:off x="7495461" y="3709356"/>
            <a:ext cx="2060643" cy="792000"/>
            <a:chOff x="7489580" y="3110752"/>
            <a:chExt cx="2060643" cy="792000"/>
          </a:xfrm>
        </p:grpSpPr>
        <p:sp>
          <p:nvSpPr>
            <p:cNvPr id="138" name="角丸四角形 181">
              <a:extLst>
                <a:ext uri="{FF2B5EF4-FFF2-40B4-BE49-F238E27FC236}">
                  <a16:creationId xmlns:a16="http://schemas.microsoft.com/office/drawing/2014/main" id="{96991524-A435-478D-A031-91DB75AF16A5}"/>
                </a:ext>
              </a:extLst>
            </p:cNvPr>
            <p:cNvSpPr/>
            <p:nvPr/>
          </p:nvSpPr>
          <p:spPr>
            <a:xfrm>
              <a:off x="7498223" y="3110752"/>
              <a:ext cx="2052000" cy="792000"/>
            </a:xfrm>
            <a:prstGeom prst="roundRect">
              <a:avLst>
                <a:gd name="adj" fmla="val 13446"/>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216000" rIns="36000" bIns="0" rtlCol="0" anchor="ctr"/>
            <a:lstStyle/>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不適切な発言を見つけたときは、</a:t>
              </a:r>
              <a:endParaRPr lang="en-US" altLang="ja-JP" sz="1050" dirty="0">
                <a:solidFill>
                  <a:schemeClr val="tx1"/>
                </a:solidFill>
                <a:latin typeface="メイリオ" panose="020B0604030504040204" pitchFamily="50" charset="-128"/>
                <a:ea typeface="メイリオ" panose="020B0604030504040204" pitchFamily="50" charset="-128"/>
              </a:endParaRPr>
            </a:p>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学生の発言でも強制的にコメント削除できます。</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39" name="角丸四角形 181">
              <a:extLst>
                <a:ext uri="{FF2B5EF4-FFF2-40B4-BE49-F238E27FC236}">
                  <a16:creationId xmlns:a16="http://schemas.microsoft.com/office/drawing/2014/main" id="{99131852-4424-4795-A885-FA56831C01DE}"/>
                </a:ext>
              </a:extLst>
            </p:cNvPr>
            <p:cNvSpPr/>
            <p:nvPr/>
          </p:nvSpPr>
          <p:spPr>
            <a:xfrm>
              <a:off x="7489580" y="3110752"/>
              <a:ext cx="2052000" cy="252000"/>
            </a:xfrm>
            <a:prstGeom prst="roundRect">
              <a:avLst>
                <a:gd name="adj" fmla="val 26828"/>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800"/>
                </a:lnSpc>
              </a:pPr>
              <a:r>
                <a:rPr kumimoji="1" lang="ja-JP" altLang="en-US" sz="1200" b="1" dirty="0">
                  <a:solidFill>
                    <a:schemeClr val="bg1"/>
                  </a:solidFill>
                  <a:latin typeface="メイリオ" panose="020B0604030504040204" pitchFamily="50" charset="-128"/>
                  <a:ea typeface="メイリオ" panose="020B0604030504040204" pitchFamily="50" charset="-128"/>
                </a:rPr>
                <a:t>教員のみコメント削除</a:t>
              </a:r>
            </a:p>
          </p:txBody>
        </p:sp>
      </p:grpSp>
      <p:grpSp>
        <p:nvGrpSpPr>
          <p:cNvPr id="148" name="グループ化 147">
            <a:extLst>
              <a:ext uri="{FF2B5EF4-FFF2-40B4-BE49-F238E27FC236}">
                <a16:creationId xmlns:a16="http://schemas.microsoft.com/office/drawing/2014/main" id="{1FD1F289-74FF-4081-82E2-B1D6A9EBB334}"/>
              </a:ext>
            </a:extLst>
          </p:cNvPr>
          <p:cNvGrpSpPr/>
          <p:nvPr/>
        </p:nvGrpSpPr>
        <p:grpSpPr>
          <a:xfrm>
            <a:off x="7495461" y="4519284"/>
            <a:ext cx="2060643" cy="792000"/>
            <a:chOff x="7479800" y="4010482"/>
            <a:chExt cx="2060643" cy="792000"/>
          </a:xfrm>
        </p:grpSpPr>
        <p:sp>
          <p:nvSpPr>
            <p:cNvPr id="140" name="角丸四角形 181">
              <a:extLst>
                <a:ext uri="{FF2B5EF4-FFF2-40B4-BE49-F238E27FC236}">
                  <a16:creationId xmlns:a16="http://schemas.microsoft.com/office/drawing/2014/main" id="{69C5BA52-9115-43FF-AD7C-E2B2ECC21249}"/>
                </a:ext>
              </a:extLst>
            </p:cNvPr>
            <p:cNvSpPr/>
            <p:nvPr/>
          </p:nvSpPr>
          <p:spPr>
            <a:xfrm>
              <a:off x="7488443" y="4010482"/>
              <a:ext cx="2052000" cy="792000"/>
            </a:xfrm>
            <a:prstGeom prst="roundRect">
              <a:avLst>
                <a:gd name="adj" fmla="val 13446"/>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216000" rIns="36000" bIns="0" rtlCol="0" anchor="ctr"/>
            <a:lstStyle/>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教員、学生のいずれのコメントも、どの学生まで確認しているかを確認できます。</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41" name="角丸四角形 181">
              <a:extLst>
                <a:ext uri="{FF2B5EF4-FFF2-40B4-BE49-F238E27FC236}">
                  <a16:creationId xmlns:a16="http://schemas.microsoft.com/office/drawing/2014/main" id="{908A0934-266F-447C-AB81-E7C6FC899986}"/>
                </a:ext>
              </a:extLst>
            </p:cNvPr>
            <p:cNvSpPr/>
            <p:nvPr/>
          </p:nvSpPr>
          <p:spPr>
            <a:xfrm>
              <a:off x="7479800" y="4010482"/>
              <a:ext cx="2052000" cy="252000"/>
            </a:xfrm>
            <a:prstGeom prst="roundRect">
              <a:avLst>
                <a:gd name="adj" fmla="val 26828"/>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800"/>
                </a:lnSpc>
              </a:pPr>
              <a:r>
                <a:rPr kumimoji="1" lang="ja-JP" altLang="en-US" sz="1200" b="1" dirty="0">
                  <a:solidFill>
                    <a:schemeClr val="bg1"/>
                  </a:solidFill>
                  <a:latin typeface="メイリオ" panose="020B0604030504040204" pitchFamily="50" charset="-128"/>
                  <a:ea typeface="メイリオ" panose="020B0604030504040204" pitchFamily="50" charset="-128"/>
                </a:rPr>
                <a:t>学生の確認状況チェック</a:t>
              </a:r>
            </a:p>
          </p:txBody>
        </p:sp>
      </p:grpSp>
      <p:grpSp>
        <p:nvGrpSpPr>
          <p:cNvPr id="149" name="グループ化 148">
            <a:extLst>
              <a:ext uri="{FF2B5EF4-FFF2-40B4-BE49-F238E27FC236}">
                <a16:creationId xmlns:a16="http://schemas.microsoft.com/office/drawing/2014/main" id="{9BC2AF01-E6F4-41F0-A25F-C6DC8D8A3658}"/>
              </a:ext>
            </a:extLst>
          </p:cNvPr>
          <p:cNvGrpSpPr/>
          <p:nvPr/>
        </p:nvGrpSpPr>
        <p:grpSpPr>
          <a:xfrm>
            <a:off x="7495461" y="2089500"/>
            <a:ext cx="2060643" cy="792000"/>
            <a:chOff x="7483060" y="4903692"/>
            <a:chExt cx="2060643" cy="792000"/>
          </a:xfrm>
        </p:grpSpPr>
        <p:sp>
          <p:nvSpPr>
            <p:cNvPr id="142" name="角丸四角形 181">
              <a:extLst>
                <a:ext uri="{FF2B5EF4-FFF2-40B4-BE49-F238E27FC236}">
                  <a16:creationId xmlns:a16="http://schemas.microsoft.com/office/drawing/2014/main" id="{880F30EC-47CE-429D-A854-4AAE29238843}"/>
                </a:ext>
              </a:extLst>
            </p:cNvPr>
            <p:cNvSpPr/>
            <p:nvPr/>
          </p:nvSpPr>
          <p:spPr>
            <a:xfrm>
              <a:off x="7491703" y="4903692"/>
              <a:ext cx="2052000" cy="792000"/>
            </a:xfrm>
            <a:prstGeom prst="roundRect">
              <a:avLst>
                <a:gd name="adj" fmla="val 13446"/>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216000" rIns="36000" bIns="0" rtlCol="0" anchor="ctr"/>
            <a:lstStyle/>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タイムライン上では、教員コメントに対してのみ、学生がコメントできます。</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43" name="角丸四角形 181">
              <a:extLst>
                <a:ext uri="{FF2B5EF4-FFF2-40B4-BE49-F238E27FC236}">
                  <a16:creationId xmlns:a16="http://schemas.microsoft.com/office/drawing/2014/main" id="{907A0F14-CB4D-4607-9C07-60D9C93CB19C}"/>
                </a:ext>
              </a:extLst>
            </p:cNvPr>
            <p:cNvSpPr/>
            <p:nvPr/>
          </p:nvSpPr>
          <p:spPr>
            <a:xfrm>
              <a:off x="7483060" y="4903692"/>
              <a:ext cx="2052000" cy="252000"/>
            </a:xfrm>
            <a:prstGeom prst="roundRect">
              <a:avLst>
                <a:gd name="adj" fmla="val 26828"/>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800"/>
                </a:lnSpc>
              </a:pPr>
              <a:r>
                <a:rPr lang="ja-JP" altLang="en-US" sz="1200" b="1" dirty="0">
                  <a:solidFill>
                    <a:schemeClr val="bg1"/>
                  </a:solidFill>
                  <a:latin typeface="メイリオ" panose="020B0604030504040204" pitchFamily="50" charset="-128"/>
                  <a:ea typeface="メイリオ" panose="020B0604030504040204" pitchFamily="50" charset="-128"/>
                </a:rPr>
                <a:t>タ</a:t>
              </a:r>
              <a:r>
                <a:rPr kumimoji="1" lang="ja-JP" altLang="en-US" sz="1200" b="1" dirty="0">
                  <a:solidFill>
                    <a:schemeClr val="bg1"/>
                  </a:solidFill>
                  <a:latin typeface="メイリオ" panose="020B0604030504040204" pitchFamily="50" charset="-128"/>
                  <a:ea typeface="メイリオ" panose="020B0604030504040204" pitchFamily="50" charset="-128"/>
                </a:rPr>
                <a:t>イムラインは教員主導</a:t>
              </a:r>
            </a:p>
          </p:txBody>
        </p:sp>
      </p:grpSp>
      <p:grpSp>
        <p:nvGrpSpPr>
          <p:cNvPr id="150" name="グループ化 149">
            <a:extLst>
              <a:ext uri="{FF2B5EF4-FFF2-40B4-BE49-F238E27FC236}">
                <a16:creationId xmlns:a16="http://schemas.microsoft.com/office/drawing/2014/main" id="{43C28F8E-B383-4047-9E5A-F983A2F46210}"/>
              </a:ext>
            </a:extLst>
          </p:cNvPr>
          <p:cNvGrpSpPr/>
          <p:nvPr/>
        </p:nvGrpSpPr>
        <p:grpSpPr>
          <a:xfrm>
            <a:off x="7495461" y="5329210"/>
            <a:ext cx="2060643" cy="792000"/>
            <a:chOff x="7478985" y="5789568"/>
            <a:chExt cx="2060643" cy="792000"/>
          </a:xfrm>
        </p:grpSpPr>
        <p:sp>
          <p:nvSpPr>
            <p:cNvPr id="144" name="角丸四角形 181">
              <a:extLst>
                <a:ext uri="{FF2B5EF4-FFF2-40B4-BE49-F238E27FC236}">
                  <a16:creationId xmlns:a16="http://schemas.microsoft.com/office/drawing/2014/main" id="{DD24E023-F11F-4650-A57F-96B7F74BE52D}"/>
                </a:ext>
              </a:extLst>
            </p:cNvPr>
            <p:cNvSpPr/>
            <p:nvPr/>
          </p:nvSpPr>
          <p:spPr>
            <a:xfrm>
              <a:off x="7487628" y="5789568"/>
              <a:ext cx="2052000" cy="792000"/>
            </a:xfrm>
            <a:prstGeom prst="roundRect">
              <a:avLst>
                <a:gd name="adj" fmla="val 13446"/>
              </a:avLst>
            </a:prstGeom>
            <a:solidFill>
              <a:srgbClr val="FFD7A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216000" rIns="36000" bIns="0" rtlCol="0" anchor="ctr"/>
            <a:lstStyle/>
            <a:p>
              <a:pPr>
                <a:lnSpc>
                  <a:spcPts val="1200"/>
                </a:lnSpc>
              </a:pPr>
              <a:r>
                <a:rPr lang="ja-JP" altLang="en-US" sz="1050" dirty="0">
                  <a:solidFill>
                    <a:schemeClr val="tx1"/>
                  </a:solidFill>
                  <a:latin typeface="メイリオ" panose="020B0604030504040204" pitchFamily="50" charset="-128"/>
                  <a:ea typeface="メイリオ" panose="020B0604030504040204" pitchFamily="50" charset="-128"/>
                </a:rPr>
                <a:t>個別連絡機能は、教員と学生間のみに存在し、学生同士の連絡はサポートしていません。</a:t>
              </a: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sp>
          <p:nvSpPr>
            <p:cNvPr id="145" name="角丸四角形 181">
              <a:extLst>
                <a:ext uri="{FF2B5EF4-FFF2-40B4-BE49-F238E27FC236}">
                  <a16:creationId xmlns:a16="http://schemas.microsoft.com/office/drawing/2014/main" id="{07721A25-A368-4FBB-8D66-47F908751259}"/>
                </a:ext>
              </a:extLst>
            </p:cNvPr>
            <p:cNvSpPr/>
            <p:nvPr/>
          </p:nvSpPr>
          <p:spPr>
            <a:xfrm>
              <a:off x="7478985" y="5789568"/>
              <a:ext cx="2052000" cy="252000"/>
            </a:xfrm>
            <a:prstGeom prst="roundRect">
              <a:avLst>
                <a:gd name="adj" fmla="val 26828"/>
              </a:avLst>
            </a:prstGeom>
            <a:solidFill>
              <a:schemeClr val="accent3">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lnSpc>
                  <a:spcPts val="1800"/>
                </a:lnSpc>
              </a:pPr>
              <a:r>
                <a:rPr lang="ja-JP" altLang="en-US" sz="1200" b="1" dirty="0">
                  <a:solidFill>
                    <a:schemeClr val="bg1"/>
                  </a:solidFill>
                  <a:latin typeface="メイリオ" panose="020B0604030504040204" pitchFamily="50" charset="-128"/>
                  <a:ea typeface="メイリオ" panose="020B0604030504040204" pitchFamily="50" charset="-128"/>
                </a:rPr>
                <a:t>学生同士は個別連絡なし</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grpSp>
      <p:pic>
        <p:nvPicPr>
          <p:cNvPr id="151" name="図 150">
            <a:extLst>
              <a:ext uri="{FF2B5EF4-FFF2-40B4-BE49-F238E27FC236}">
                <a16:creationId xmlns:a16="http://schemas.microsoft.com/office/drawing/2014/main" id="{E13DDE26-1BC1-4CB2-A396-98751991EA98}"/>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8704543" y="469042"/>
            <a:ext cx="720000" cy="720000"/>
          </a:xfrm>
          <a:prstGeom prst="rect">
            <a:avLst/>
          </a:prstGeom>
          <a:effectLst>
            <a:outerShdw blurRad="50800" dist="38100" dir="2700000" algn="tl" rotWithShape="0">
              <a:prstClr val="black">
                <a:alpha val="40000"/>
              </a:prstClr>
            </a:outerShdw>
          </a:effectLst>
        </p:spPr>
      </p:pic>
      <p:sp>
        <p:nvSpPr>
          <p:cNvPr id="153" name="角丸四角形 62">
            <a:extLst>
              <a:ext uri="{FF2B5EF4-FFF2-40B4-BE49-F238E27FC236}">
                <a16:creationId xmlns:a16="http://schemas.microsoft.com/office/drawing/2014/main" id="{C19D7FB8-EDDF-460A-B1B9-F5A7FD0966E5}"/>
              </a:ext>
            </a:extLst>
          </p:cNvPr>
          <p:cNvSpPr/>
          <p:nvPr/>
        </p:nvSpPr>
        <p:spPr>
          <a:xfrm>
            <a:off x="0" y="6143254"/>
            <a:ext cx="9601200" cy="369332"/>
          </a:xfrm>
          <a:prstGeom prst="roundRect">
            <a:avLst>
              <a:gd name="adj" fmla="val 0"/>
            </a:avLst>
          </a:prstGeom>
          <a:solidFill>
            <a:schemeClr val="bg1">
              <a:lumMod val="75000"/>
            </a:schemeClr>
          </a:solidFill>
        </p:spPr>
        <p:txBody>
          <a:bodyPr wrap="square">
            <a:spAutoFit/>
          </a:bodyPr>
          <a:lstStyle/>
          <a:p>
            <a:pPr algn="ctr" eaLnBrk="1" hangingPunct="1"/>
            <a:r>
              <a:rPr lang="ja-JP" altLang="en-US"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活用イメージ</a:t>
            </a:r>
          </a:p>
        </p:txBody>
      </p:sp>
      <p:cxnSp>
        <p:nvCxnSpPr>
          <p:cNvPr id="154" name="直線コネクタ 153">
            <a:extLst>
              <a:ext uri="{FF2B5EF4-FFF2-40B4-BE49-F238E27FC236}">
                <a16:creationId xmlns:a16="http://schemas.microsoft.com/office/drawing/2014/main" id="{F42B7BEE-6276-4537-AE7D-00D39CBF8D54}"/>
              </a:ext>
            </a:extLst>
          </p:cNvPr>
          <p:cNvCxnSpPr>
            <a:cxnSpLocks/>
          </p:cNvCxnSpPr>
          <p:nvPr/>
        </p:nvCxnSpPr>
        <p:spPr>
          <a:xfrm flipV="1">
            <a:off x="4800600" y="6410949"/>
            <a:ext cx="0" cy="6390651"/>
          </a:xfrm>
          <a:prstGeom prst="line">
            <a:avLst/>
          </a:prstGeom>
          <a:ln w="5715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10FCCD52-A5EB-4B8B-824E-F010C79CAB91}"/>
              </a:ext>
            </a:extLst>
          </p:cNvPr>
          <p:cNvCxnSpPr>
            <a:cxnSpLocks/>
          </p:cNvCxnSpPr>
          <p:nvPr/>
        </p:nvCxnSpPr>
        <p:spPr>
          <a:xfrm flipV="1">
            <a:off x="0" y="9606274"/>
            <a:ext cx="9601200" cy="0"/>
          </a:xfrm>
          <a:prstGeom prst="line">
            <a:avLst/>
          </a:prstGeom>
          <a:ln w="57150">
            <a:solidFill>
              <a:srgbClr val="BFBFBF"/>
            </a:solidFill>
          </a:ln>
        </p:spPr>
        <p:style>
          <a:lnRef idx="1">
            <a:schemeClr val="accent1"/>
          </a:lnRef>
          <a:fillRef idx="0">
            <a:schemeClr val="accent1"/>
          </a:fillRef>
          <a:effectRef idx="0">
            <a:schemeClr val="accent1"/>
          </a:effectRef>
          <a:fontRef idx="minor">
            <a:schemeClr val="tx1"/>
          </a:fontRef>
        </p:style>
      </p:cxnSp>
      <p:sp>
        <p:nvSpPr>
          <p:cNvPr id="160" name="テキスト ボックス 159">
            <a:extLst>
              <a:ext uri="{FF2B5EF4-FFF2-40B4-BE49-F238E27FC236}">
                <a16:creationId xmlns:a16="http://schemas.microsoft.com/office/drawing/2014/main" id="{C79960DC-AD61-42E0-92E7-FD1DB71C668A}"/>
              </a:ext>
            </a:extLst>
          </p:cNvPr>
          <p:cNvSpPr txBox="1"/>
          <p:nvPr/>
        </p:nvSpPr>
        <p:spPr bwMode="auto">
          <a:xfrm>
            <a:off x="0" y="6461827"/>
            <a:ext cx="4787153" cy="281256"/>
          </a:xfrm>
          <a:prstGeom prst="rect">
            <a:avLst/>
          </a:prstGeom>
          <a:solidFill>
            <a:schemeClr val="accent1">
              <a:lumMod val="50000"/>
            </a:schemeClr>
          </a:solidFill>
          <a:ln w="9525">
            <a:solidFill>
              <a:schemeClr val="bg1">
                <a:lumMod val="50000"/>
              </a:schemeClr>
            </a:solidFill>
          </a:ln>
          <a:scene3d>
            <a:camera prst="orthographicFront"/>
            <a:lightRig rig="threePt" dir="t"/>
          </a:scene3d>
          <a:sp3d>
            <a:bevelT/>
          </a:sp3d>
        </p:spPr>
        <p:txBody>
          <a:bodyPr wrap="none"/>
          <a:lstStyle/>
          <a:p>
            <a:pPr algn="ctr" eaLnBrk="1" hangingPunct="1">
              <a:defRPr/>
            </a:pPr>
            <a:r>
              <a:rPr lang="ja-JP" altLang="en-US" sz="1400" b="1" dirty="0">
                <a:solidFill>
                  <a:schemeClr val="bg1"/>
                </a:solidFill>
                <a:latin typeface="メイリオ" pitchFamily="50" charset="-128"/>
                <a:ea typeface="メイリオ" pitchFamily="50" charset="-128"/>
                <a:cs typeface="メイリオ" pitchFamily="50" charset="-128"/>
              </a:rPr>
              <a:t>基本活用イメージ</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161" name="テキスト ボックス 160">
            <a:extLst>
              <a:ext uri="{FF2B5EF4-FFF2-40B4-BE49-F238E27FC236}">
                <a16:creationId xmlns:a16="http://schemas.microsoft.com/office/drawing/2014/main" id="{EFF3EC50-5FAB-421F-954C-D2F5E236C76F}"/>
              </a:ext>
            </a:extLst>
          </p:cNvPr>
          <p:cNvSpPr txBox="1"/>
          <p:nvPr/>
        </p:nvSpPr>
        <p:spPr bwMode="auto">
          <a:xfrm>
            <a:off x="0" y="6746257"/>
            <a:ext cx="4787153" cy="281256"/>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defPPr>
              <a:defRPr lang="ja-JP"/>
            </a:defPPr>
            <a:lvl1pPr>
              <a:defRPr sz="1050" b="1">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ja-JP" altLang="en-US" sz="1200" dirty="0">
                <a:solidFill>
                  <a:schemeClr val="tx1"/>
                </a:solidFill>
              </a:rPr>
              <a:t>授業内外のコミュニケーションが簡単、確実に！</a:t>
            </a:r>
            <a:endParaRPr lang="en-US" altLang="ja-JP" sz="1200" dirty="0">
              <a:solidFill>
                <a:schemeClr val="tx1"/>
              </a:solidFill>
            </a:endParaRPr>
          </a:p>
        </p:txBody>
      </p:sp>
      <p:grpSp>
        <p:nvGrpSpPr>
          <p:cNvPr id="4" name="グループ化 3">
            <a:extLst>
              <a:ext uri="{FF2B5EF4-FFF2-40B4-BE49-F238E27FC236}">
                <a16:creationId xmlns:a16="http://schemas.microsoft.com/office/drawing/2014/main" id="{754145CB-C38A-4012-B002-074E2E17E661}"/>
              </a:ext>
            </a:extLst>
          </p:cNvPr>
          <p:cNvGrpSpPr/>
          <p:nvPr/>
        </p:nvGrpSpPr>
        <p:grpSpPr>
          <a:xfrm>
            <a:off x="2162433" y="7090320"/>
            <a:ext cx="831433" cy="745043"/>
            <a:chOff x="2162433" y="7090320"/>
            <a:chExt cx="831433" cy="745043"/>
          </a:xfrm>
        </p:grpSpPr>
        <p:sp>
          <p:nvSpPr>
            <p:cNvPr id="52" name="テキスト ボックス 88">
              <a:extLst>
                <a:ext uri="{FF2B5EF4-FFF2-40B4-BE49-F238E27FC236}">
                  <a16:creationId xmlns:a16="http://schemas.microsoft.com/office/drawing/2014/main" id="{C444571A-3869-47AE-9FDE-6DDFAB2BE3EA}"/>
                </a:ext>
              </a:extLst>
            </p:cNvPr>
            <p:cNvSpPr txBox="1">
              <a:spLocks noChangeArrowheads="1"/>
            </p:cNvSpPr>
            <p:nvPr/>
          </p:nvSpPr>
          <p:spPr bwMode="auto">
            <a:xfrm>
              <a:off x="2314219" y="7580421"/>
              <a:ext cx="564346" cy="2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科目Ａ</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2" name="Picture 35">
              <a:extLst>
                <a:ext uri="{FF2B5EF4-FFF2-40B4-BE49-F238E27FC236}">
                  <a16:creationId xmlns:a16="http://schemas.microsoft.com/office/drawing/2014/main" id="{276F2F4A-B415-4496-9F3B-E6870C302C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5744" y="7090320"/>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5">
              <a:extLst>
                <a:ext uri="{FF2B5EF4-FFF2-40B4-BE49-F238E27FC236}">
                  <a16:creationId xmlns:a16="http://schemas.microsoft.com/office/drawing/2014/main" id="{9ABFC9EB-8659-43AA-A755-7A0820BD97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13463" y="7192706"/>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5">
              <a:extLst>
                <a:ext uri="{FF2B5EF4-FFF2-40B4-BE49-F238E27FC236}">
                  <a16:creationId xmlns:a16="http://schemas.microsoft.com/office/drawing/2014/main" id="{21F16BE7-0544-4CB0-A627-F661294B4B1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9797" y="7205063"/>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円弧 1">
              <a:extLst>
                <a:ext uri="{FF2B5EF4-FFF2-40B4-BE49-F238E27FC236}">
                  <a16:creationId xmlns:a16="http://schemas.microsoft.com/office/drawing/2014/main" id="{9F766342-EB24-4956-853F-F4A8BEFCC452}"/>
                </a:ext>
              </a:extLst>
            </p:cNvPr>
            <p:cNvSpPr/>
            <p:nvPr/>
          </p:nvSpPr>
          <p:spPr>
            <a:xfrm flipV="1">
              <a:off x="2162433" y="7304608"/>
              <a:ext cx="831433" cy="298328"/>
            </a:xfrm>
            <a:prstGeom prst="arc">
              <a:avLst>
                <a:gd name="adj1" fmla="val 9561628"/>
                <a:gd name="adj2" fmla="val 100795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3" name="グループ化 2">
            <a:extLst>
              <a:ext uri="{FF2B5EF4-FFF2-40B4-BE49-F238E27FC236}">
                <a16:creationId xmlns:a16="http://schemas.microsoft.com/office/drawing/2014/main" id="{27F54E23-2767-4F8E-95DA-A1C257F68F3D}"/>
              </a:ext>
            </a:extLst>
          </p:cNvPr>
          <p:cNvGrpSpPr/>
          <p:nvPr/>
        </p:nvGrpSpPr>
        <p:grpSpPr>
          <a:xfrm>
            <a:off x="2411522" y="7764839"/>
            <a:ext cx="831433" cy="745043"/>
            <a:chOff x="2403235" y="7811803"/>
            <a:chExt cx="831433" cy="745043"/>
          </a:xfrm>
        </p:grpSpPr>
        <p:sp>
          <p:nvSpPr>
            <p:cNvPr id="132" name="テキスト ボックス 88">
              <a:extLst>
                <a:ext uri="{FF2B5EF4-FFF2-40B4-BE49-F238E27FC236}">
                  <a16:creationId xmlns:a16="http://schemas.microsoft.com/office/drawing/2014/main" id="{86E20CC9-E27C-4E29-B4BC-FA13D8F0624E}"/>
                </a:ext>
              </a:extLst>
            </p:cNvPr>
            <p:cNvSpPr txBox="1">
              <a:spLocks noChangeArrowheads="1"/>
            </p:cNvSpPr>
            <p:nvPr/>
          </p:nvSpPr>
          <p:spPr bwMode="auto">
            <a:xfrm>
              <a:off x="2555021" y="8301904"/>
              <a:ext cx="564346" cy="2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科目Ｂ</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3" name="Picture 35">
              <a:extLst>
                <a:ext uri="{FF2B5EF4-FFF2-40B4-BE49-F238E27FC236}">
                  <a16:creationId xmlns:a16="http://schemas.microsoft.com/office/drawing/2014/main" id="{8469078A-3B6F-4BEC-8F19-C119FACE04B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36546" y="7811803"/>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Picture 35">
              <a:extLst>
                <a:ext uri="{FF2B5EF4-FFF2-40B4-BE49-F238E27FC236}">
                  <a16:creationId xmlns:a16="http://schemas.microsoft.com/office/drawing/2014/main" id="{4001DF3F-6B65-4C1A-9639-12FA5B0AED8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4265" y="7914189"/>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5">
              <a:extLst>
                <a:ext uri="{FF2B5EF4-FFF2-40B4-BE49-F238E27FC236}">
                  <a16:creationId xmlns:a16="http://schemas.microsoft.com/office/drawing/2014/main" id="{D470C806-B981-4136-BDD3-D4A2CE280BA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0599" y="7926546"/>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円弧 154">
              <a:extLst>
                <a:ext uri="{FF2B5EF4-FFF2-40B4-BE49-F238E27FC236}">
                  <a16:creationId xmlns:a16="http://schemas.microsoft.com/office/drawing/2014/main" id="{1966E167-783A-4420-A6D4-22848657F5B5}"/>
                </a:ext>
              </a:extLst>
            </p:cNvPr>
            <p:cNvSpPr/>
            <p:nvPr/>
          </p:nvSpPr>
          <p:spPr>
            <a:xfrm flipV="1">
              <a:off x="2403235" y="8026091"/>
              <a:ext cx="831433" cy="298328"/>
            </a:xfrm>
            <a:prstGeom prst="arc">
              <a:avLst>
                <a:gd name="adj1" fmla="val 9561628"/>
                <a:gd name="adj2" fmla="val 100795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57" name="グループ化 156">
            <a:extLst>
              <a:ext uri="{FF2B5EF4-FFF2-40B4-BE49-F238E27FC236}">
                <a16:creationId xmlns:a16="http://schemas.microsoft.com/office/drawing/2014/main" id="{8090CB6D-296D-4E83-92BE-3E03D841D3C4}"/>
              </a:ext>
            </a:extLst>
          </p:cNvPr>
          <p:cNvGrpSpPr/>
          <p:nvPr/>
        </p:nvGrpSpPr>
        <p:grpSpPr>
          <a:xfrm>
            <a:off x="1591509" y="8105092"/>
            <a:ext cx="831433" cy="745043"/>
            <a:chOff x="2403235" y="7811803"/>
            <a:chExt cx="831433" cy="745043"/>
          </a:xfrm>
        </p:grpSpPr>
        <p:sp>
          <p:nvSpPr>
            <p:cNvPr id="159" name="テキスト ボックス 88">
              <a:extLst>
                <a:ext uri="{FF2B5EF4-FFF2-40B4-BE49-F238E27FC236}">
                  <a16:creationId xmlns:a16="http://schemas.microsoft.com/office/drawing/2014/main" id="{68339C17-190A-4134-952B-2E96BFC4139F}"/>
                </a:ext>
              </a:extLst>
            </p:cNvPr>
            <p:cNvSpPr txBox="1">
              <a:spLocks noChangeArrowheads="1"/>
            </p:cNvSpPr>
            <p:nvPr/>
          </p:nvSpPr>
          <p:spPr bwMode="auto">
            <a:xfrm>
              <a:off x="2555021" y="8301904"/>
              <a:ext cx="564346" cy="2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科目Ｃ</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7" name="Picture 35">
              <a:extLst>
                <a:ext uri="{FF2B5EF4-FFF2-40B4-BE49-F238E27FC236}">
                  <a16:creationId xmlns:a16="http://schemas.microsoft.com/office/drawing/2014/main" id="{26F352C2-A7C6-4F70-B9DC-C444D4F568A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36546" y="7811803"/>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35">
              <a:extLst>
                <a:ext uri="{FF2B5EF4-FFF2-40B4-BE49-F238E27FC236}">
                  <a16:creationId xmlns:a16="http://schemas.microsoft.com/office/drawing/2014/main" id="{2073DC35-AD6F-4FAC-9F85-2A906F4CD3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4265" y="7914189"/>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35">
              <a:extLst>
                <a:ext uri="{FF2B5EF4-FFF2-40B4-BE49-F238E27FC236}">
                  <a16:creationId xmlns:a16="http://schemas.microsoft.com/office/drawing/2014/main" id="{CAB5621E-51B6-489C-9505-0F1F9646874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20599" y="7926546"/>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円弧 169">
              <a:extLst>
                <a:ext uri="{FF2B5EF4-FFF2-40B4-BE49-F238E27FC236}">
                  <a16:creationId xmlns:a16="http://schemas.microsoft.com/office/drawing/2014/main" id="{F9D51A04-26AD-48A7-993B-59736DCE2751}"/>
                </a:ext>
              </a:extLst>
            </p:cNvPr>
            <p:cNvSpPr/>
            <p:nvPr/>
          </p:nvSpPr>
          <p:spPr>
            <a:xfrm flipV="1">
              <a:off x="2403235" y="8026091"/>
              <a:ext cx="831433" cy="298328"/>
            </a:xfrm>
            <a:prstGeom prst="arc">
              <a:avLst>
                <a:gd name="adj1" fmla="val 9561628"/>
                <a:gd name="adj2" fmla="val 100795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cxnSp>
        <p:nvCxnSpPr>
          <p:cNvPr id="171" name="直線矢印コネクタ 170">
            <a:extLst>
              <a:ext uri="{FF2B5EF4-FFF2-40B4-BE49-F238E27FC236}">
                <a16:creationId xmlns:a16="http://schemas.microsoft.com/office/drawing/2014/main" id="{AA0ABB8C-4BE7-4F61-A7F3-B76FD70BEC9B}"/>
              </a:ext>
            </a:extLst>
          </p:cNvPr>
          <p:cNvCxnSpPr>
            <a:cxnSpLocks/>
          </p:cNvCxnSpPr>
          <p:nvPr/>
        </p:nvCxnSpPr>
        <p:spPr bwMode="auto">
          <a:xfrm flipV="1">
            <a:off x="671894" y="7469902"/>
            <a:ext cx="1482885" cy="232842"/>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2" name="直線矢印コネクタ 171">
            <a:extLst>
              <a:ext uri="{FF2B5EF4-FFF2-40B4-BE49-F238E27FC236}">
                <a16:creationId xmlns:a16="http://schemas.microsoft.com/office/drawing/2014/main" id="{56EC6CDE-1794-4BBD-B598-40C318D5AB2A}"/>
              </a:ext>
            </a:extLst>
          </p:cNvPr>
          <p:cNvCxnSpPr>
            <a:cxnSpLocks/>
          </p:cNvCxnSpPr>
          <p:nvPr/>
        </p:nvCxnSpPr>
        <p:spPr bwMode="auto">
          <a:xfrm>
            <a:off x="671894" y="7702744"/>
            <a:ext cx="919328" cy="750622"/>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9" name="Picture 3">
            <a:extLst>
              <a:ext uri="{FF2B5EF4-FFF2-40B4-BE49-F238E27FC236}">
                <a16:creationId xmlns:a16="http://schemas.microsoft.com/office/drawing/2014/main" id="{4A7EF866-5E6F-4E6E-940F-09AFF0E34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64" y="7489767"/>
            <a:ext cx="313726" cy="56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テキスト ボックス 174">
            <a:extLst>
              <a:ext uri="{FF2B5EF4-FFF2-40B4-BE49-F238E27FC236}">
                <a16:creationId xmlns:a16="http://schemas.microsoft.com/office/drawing/2014/main" id="{E6BF1605-DC1D-4FB1-B5BB-CAE9127DD724}"/>
              </a:ext>
            </a:extLst>
          </p:cNvPr>
          <p:cNvSpPr txBox="1"/>
          <p:nvPr/>
        </p:nvSpPr>
        <p:spPr bwMode="auto">
          <a:xfrm>
            <a:off x="4827085" y="6461827"/>
            <a:ext cx="4787153" cy="281256"/>
          </a:xfrm>
          <a:prstGeom prst="rect">
            <a:avLst/>
          </a:prstGeom>
          <a:solidFill>
            <a:schemeClr val="accent1">
              <a:lumMod val="50000"/>
            </a:schemeClr>
          </a:solidFill>
          <a:ln w="9525">
            <a:solidFill>
              <a:schemeClr val="bg1">
                <a:lumMod val="50000"/>
              </a:schemeClr>
            </a:solidFill>
          </a:ln>
          <a:scene3d>
            <a:camera prst="orthographicFront"/>
            <a:lightRig rig="threePt" dir="t"/>
          </a:scene3d>
          <a:sp3d>
            <a:bevelT/>
          </a:sp3d>
        </p:spPr>
        <p:txBody>
          <a:bodyPr wrap="none"/>
          <a:lstStyle/>
          <a:p>
            <a:pPr algn="ctr" eaLnBrk="1" hangingPunct="1">
              <a:defRPr/>
            </a:pPr>
            <a:r>
              <a:rPr lang="ja-JP" altLang="en-US" sz="1400" b="1" dirty="0">
                <a:solidFill>
                  <a:schemeClr val="bg1"/>
                </a:solidFill>
                <a:latin typeface="メイリオ" pitchFamily="50" charset="-128"/>
                <a:ea typeface="メイリオ" pitchFamily="50" charset="-128"/>
                <a:cs typeface="メイリオ" pitchFamily="50" charset="-128"/>
              </a:rPr>
              <a:t>ミニッツペーパーとしての活用</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176" name="テキスト ボックス 175">
            <a:extLst>
              <a:ext uri="{FF2B5EF4-FFF2-40B4-BE49-F238E27FC236}">
                <a16:creationId xmlns:a16="http://schemas.microsoft.com/office/drawing/2014/main" id="{09BF1A6D-E14C-4935-BC90-9A7114CA8220}"/>
              </a:ext>
            </a:extLst>
          </p:cNvPr>
          <p:cNvSpPr txBox="1"/>
          <p:nvPr/>
        </p:nvSpPr>
        <p:spPr bwMode="auto">
          <a:xfrm>
            <a:off x="4827085" y="6746257"/>
            <a:ext cx="4787153" cy="281256"/>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defPPr>
              <a:defRPr lang="ja-JP"/>
            </a:defPPr>
            <a:lvl1pPr>
              <a:defRPr sz="1050" b="1">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ja-JP" altLang="en-US" sz="1200" dirty="0">
                <a:solidFill>
                  <a:schemeClr val="tx1"/>
                </a:solidFill>
              </a:rPr>
              <a:t>学んだ内容の定着を促す振返り活動の基盤に！</a:t>
            </a:r>
            <a:endParaRPr lang="en-US" altLang="ja-JP" sz="1200" dirty="0">
              <a:solidFill>
                <a:schemeClr val="tx1"/>
              </a:solidFill>
            </a:endParaRPr>
          </a:p>
        </p:txBody>
      </p:sp>
      <p:pic>
        <p:nvPicPr>
          <p:cNvPr id="177" name="Picture 32">
            <a:extLst>
              <a:ext uri="{FF2B5EF4-FFF2-40B4-BE49-F238E27FC236}">
                <a16:creationId xmlns:a16="http://schemas.microsoft.com/office/drawing/2014/main" id="{9A779223-4260-40C8-B9A8-951AF9312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155" y="7341433"/>
            <a:ext cx="380436" cy="6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 name="テキスト ボックス 93">
            <a:extLst>
              <a:ext uri="{FF2B5EF4-FFF2-40B4-BE49-F238E27FC236}">
                <a16:creationId xmlns:a16="http://schemas.microsoft.com/office/drawing/2014/main" id="{6ABCF36A-E11A-4F4C-A117-7865D6088B49}"/>
              </a:ext>
            </a:extLst>
          </p:cNvPr>
          <p:cNvSpPr txBox="1">
            <a:spLocks noChangeArrowheads="1"/>
          </p:cNvSpPr>
          <p:nvPr/>
        </p:nvSpPr>
        <p:spPr bwMode="auto">
          <a:xfrm>
            <a:off x="5042244" y="8001390"/>
            <a:ext cx="609072" cy="2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algn="ctr" eaLnBrk="1" hangingPunct="1">
              <a:lnSpc>
                <a:spcPct val="8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教員</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79" name="グループ化 178">
            <a:extLst>
              <a:ext uri="{FF2B5EF4-FFF2-40B4-BE49-F238E27FC236}">
                <a16:creationId xmlns:a16="http://schemas.microsoft.com/office/drawing/2014/main" id="{9A02C052-79FF-4D01-9A87-0F6FAA73D468}"/>
              </a:ext>
            </a:extLst>
          </p:cNvPr>
          <p:cNvGrpSpPr/>
          <p:nvPr/>
        </p:nvGrpSpPr>
        <p:grpSpPr>
          <a:xfrm>
            <a:off x="7004189" y="7276947"/>
            <a:ext cx="831433" cy="745043"/>
            <a:chOff x="2162433" y="7090320"/>
            <a:chExt cx="831433" cy="745043"/>
          </a:xfrm>
        </p:grpSpPr>
        <p:sp>
          <p:nvSpPr>
            <p:cNvPr id="180" name="テキスト ボックス 88">
              <a:extLst>
                <a:ext uri="{FF2B5EF4-FFF2-40B4-BE49-F238E27FC236}">
                  <a16:creationId xmlns:a16="http://schemas.microsoft.com/office/drawing/2014/main" id="{3DE13F46-A051-4D9A-ACC5-1498D72CE21C}"/>
                </a:ext>
              </a:extLst>
            </p:cNvPr>
            <p:cNvSpPr txBox="1">
              <a:spLocks noChangeArrowheads="1"/>
            </p:cNvSpPr>
            <p:nvPr/>
          </p:nvSpPr>
          <p:spPr bwMode="auto">
            <a:xfrm>
              <a:off x="2314219" y="7580421"/>
              <a:ext cx="564346" cy="2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eaLnBrk="1" hangingPunct="1"/>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科目Ａ</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1" name="Picture 35">
              <a:extLst>
                <a:ext uri="{FF2B5EF4-FFF2-40B4-BE49-F238E27FC236}">
                  <a16:creationId xmlns:a16="http://schemas.microsoft.com/office/drawing/2014/main" id="{4B3E8330-6F03-4AB5-8F5E-7D8A742ABCA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95744" y="7090320"/>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 name="Picture 35">
              <a:extLst>
                <a:ext uri="{FF2B5EF4-FFF2-40B4-BE49-F238E27FC236}">
                  <a16:creationId xmlns:a16="http://schemas.microsoft.com/office/drawing/2014/main" id="{845DC425-1F94-4531-A23D-33C6011CC10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13463" y="7192706"/>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35">
              <a:extLst>
                <a:ext uri="{FF2B5EF4-FFF2-40B4-BE49-F238E27FC236}">
                  <a16:creationId xmlns:a16="http://schemas.microsoft.com/office/drawing/2014/main" id="{5B770E89-A53E-40DB-8F11-58AEC9CFDCC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9797" y="7205063"/>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円弧 183">
              <a:extLst>
                <a:ext uri="{FF2B5EF4-FFF2-40B4-BE49-F238E27FC236}">
                  <a16:creationId xmlns:a16="http://schemas.microsoft.com/office/drawing/2014/main" id="{868A1CEE-6FDD-4BB8-8146-CC99F6CA910C}"/>
                </a:ext>
              </a:extLst>
            </p:cNvPr>
            <p:cNvSpPr/>
            <p:nvPr/>
          </p:nvSpPr>
          <p:spPr>
            <a:xfrm flipV="1">
              <a:off x="2162433" y="7304608"/>
              <a:ext cx="831433" cy="298328"/>
            </a:xfrm>
            <a:prstGeom prst="arc">
              <a:avLst>
                <a:gd name="adj1" fmla="val 9561628"/>
                <a:gd name="adj2" fmla="val 100795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cxnSp>
        <p:nvCxnSpPr>
          <p:cNvPr id="185" name="直線矢印コネクタ 184">
            <a:extLst>
              <a:ext uri="{FF2B5EF4-FFF2-40B4-BE49-F238E27FC236}">
                <a16:creationId xmlns:a16="http://schemas.microsoft.com/office/drawing/2014/main" id="{030563B9-135A-468A-9AC3-027455EA6429}"/>
              </a:ext>
            </a:extLst>
          </p:cNvPr>
          <p:cNvCxnSpPr>
            <a:cxnSpLocks/>
          </p:cNvCxnSpPr>
          <p:nvPr/>
        </p:nvCxnSpPr>
        <p:spPr bwMode="auto">
          <a:xfrm flipV="1">
            <a:off x="5513650" y="7656529"/>
            <a:ext cx="1482885" cy="0"/>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6" name="Picture 3">
            <a:extLst>
              <a:ext uri="{FF2B5EF4-FFF2-40B4-BE49-F238E27FC236}">
                <a16:creationId xmlns:a16="http://schemas.microsoft.com/office/drawing/2014/main" id="{237ED649-242D-45B1-8CAD-C2031ACE5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859" y="7383005"/>
            <a:ext cx="313726" cy="56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a:extLst>
              <a:ext uri="{FF2B5EF4-FFF2-40B4-BE49-F238E27FC236}">
                <a16:creationId xmlns:a16="http://schemas.microsoft.com/office/drawing/2014/main" id="{DE67670C-A2C6-499F-ACA1-D99F7C531649}"/>
              </a:ext>
            </a:extLst>
          </p:cNvPr>
          <p:cNvSpPr txBox="1"/>
          <p:nvPr/>
        </p:nvSpPr>
        <p:spPr>
          <a:xfrm>
            <a:off x="709027" y="7100047"/>
            <a:ext cx="1261884"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連絡がつく。</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確実なやり取り。</a:t>
            </a:r>
          </a:p>
        </p:txBody>
      </p:sp>
      <p:sp>
        <p:nvSpPr>
          <p:cNvPr id="187" name="テキスト ボックス 186">
            <a:extLst>
              <a:ext uri="{FF2B5EF4-FFF2-40B4-BE49-F238E27FC236}">
                <a16:creationId xmlns:a16="http://schemas.microsoft.com/office/drawing/2014/main" id="{14DB6ED0-D7D5-433B-B2E7-50778D66E7BE}"/>
              </a:ext>
            </a:extLst>
          </p:cNvPr>
          <p:cNvSpPr txBox="1"/>
          <p:nvPr/>
        </p:nvSpPr>
        <p:spPr>
          <a:xfrm>
            <a:off x="5702369" y="7976140"/>
            <a:ext cx="2072476" cy="577081"/>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授業時間終了に合わせて感想を記載する課題が配信されるよう、</a:t>
            </a:r>
            <a:r>
              <a:rPr kumimoji="1" lang="en-US" altLang="ja-JP" sz="1050" dirty="0">
                <a:latin typeface="メイリオ" panose="020B0604030504040204" pitchFamily="50" charset="-128"/>
                <a:ea typeface="メイリオ" panose="020B0604030504040204" pitchFamily="50" charset="-128"/>
              </a:rPr>
              <a:t>15</a:t>
            </a:r>
            <a:r>
              <a:rPr kumimoji="1" lang="ja-JP" altLang="en-US" sz="1050" dirty="0">
                <a:latin typeface="メイリオ" panose="020B0604030504040204" pitchFamily="50" charset="-128"/>
                <a:ea typeface="メイリオ" panose="020B0604030504040204" pitchFamily="50" charset="-128"/>
              </a:rPr>
              <a:t>回分先に予約。</a:t>
            </a:r>
          </a:p>
        </p:txBody>
      </p:sp>
      <p:grpSp>
        <p:nvGrpSpPr>
          <p:cNvPr id="14" name="グループ化 13">
            <a:extLst>
              <a:ext uri="{FF2B5EF4-FFF2-40B4-BE49-F238E27FC236}">
                <a16:creationId xmlns:a16="http://schemas.microsoft.com/office/drawing/2014/main" id="{733F1737-52C3-4984-8BD4-FE4E45F9E7BD}"/>
              </a:ext>
            </a:extLst>
          </p:cNvPr>
          <p:cNvGrpSpPr/>
          <p:nvPr/>
        </p:nvGrpSpPr>
        <p:grpSpPr>
          <a:xfrm>
            <a:off x="4862765" y="7013229"/>
            <a:ext cx="4738435" cy="2531339"/>
            <a:chOff x="186278" y="7165629"/>
            <a:chExt cx="4738435" cy="2531339"/>
          </a:xfrm>
        </p:grpSpPr>
        <p:sp>
          <p:nvSpPr>
            <p:cNvPr id="188" name="角丸四角形 87">
              <a:extLst>
                <a:ext uri="{FF2B5EF4-FFF2-40B4-BE49-F238E27FC236}">
                  <a16:creationId xmlns:a16="http://schemas.microsoft.com/office/drawing/2014/main" id="{8374AEBA-CDD6-4623-9EBB-76AEF11AB4F8}"/>
                </a:ext>
              </a:extLst>
            </p:cNvPr>
            <p:cNvSpPr/>
            <p:nvPr/>
          </p:nvSpPr>
          <p:spPr>
            <a:xfrm>
              <a:off x="3445450" y="8293848"/>
              <a:ext cx="1471915" cy="68684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学生はスマホを利用し、テキスト入力のみで、回答を行うことができます。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89" name="角丸四角形 72">
              <a:extLst>
                <a:ext uri="{FF2B5EF4-FFF2-40B4-BE49-F238E27FC236}">
                  <a16:creationId xmlns:a16="http://schemas.microsoft.com/office/drawing/2014/main" id="{E48CDB1B-5104-4F57-AE37-933E26425CEC}"/>
                </a:ext>
              </a:extLst>
            </p:cNvPr>
            <p:cNvSpPr/>
            <p:nvPr/>
          </p:nvSpPr>
          <p:spPr>
            <a:xfrm>
              <a:off x="3441848" y="7366188"/>
              <a:ext cx="1481454" cy="70736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学期の初めに、</a:t>
              </a:r>
              <a:r>
                <a:rPr lang="en-US" altLang="ja-JP" sz="1050" b="1" dirty="0">
                  <a:solidFill>
                    <a:schemeClr val="tx1"/>
                  </a:solidFill>
                  <a:latin typeface="メイリオ" panose="020B0604030504040204" pitchFamily="50" charset="-128"/>
                  <a:ea typeface="メイリオ" panose="020B0604030504040204" pitchFamily="50" charset="-128"/>
                </a:rPr>
                <a:t>15</a:t>
              </a:r>
              <a:r>
                <a:rPr lang="ja-JP" altLang="en-US" sz="1050" b="1" dirty="0">
                  <a:solidFill>
                    <a:schemeClr val="tx1"/>
                  </a:solidFill>
                  <a:latin typeface="メイリオ" panose="020B0604030504040204" pitchFamily="50" charset="-128"/>
                  <a:ea typeface="メイリオ" panose="020B0604030504040204" pitchFamily="50" charset="-128"/>
                </a:rPr>
                <a:t>回分の振返り課題を予約しておけば、後は自動で配信されます。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90" name="角丸四角形 68">
              <a:extLst>
                <a:ext uri="{FF2B5EF4-FFF2-40B4-BE49-F238E27FC236}">
                  <a16:creationId xmlns:a16="http://schemas.microsoft.com/office/drawing/2014/main" id="{3D67E69E-4C62-4D53-AEA5-CFCB5677010F}"/>
                </a:ext>
              </a:extLst>
            </p:cNvPr>
            <p:cNvSpPr/>
            <p:nvPr/>
          </p:nvSpPr>
          <p:spPr>
            <a:xfrm>
              <a:off x="3440993" y="7165629"/>
              <a:ext cx="1483720" cy="214239"/>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ポイント①</a:t>
              </a:r>
            </a:p>
          </p:txBody>
        </p:sp>
        <p:sp>
          <p:nvSpPr>
            <p:cNvPr id="191" name="角丸四角形 71">
              <a:extLst>
                <a:ext uri="{FF2B5EF4-FFF2-40B4-BE49-F238E27FC236}">
                  <a16:creationId xmlns:a16="http://schemas.microsoft.com/office/drawing/2014/main" id="{641C80D4-4C90-44CE-B768-1E99F1133673}"/>
                </a:ext>
              </a:extLst>
            </p:cNvPr>
            <p:cNvSpPr/>
            <p:nvPr/>
          </p:nvSpPr>
          <p:spPr>
            <a:xfrm>
              <a:off x="3440992" y="8066677"/>
              <a:ext cx="1483719" cy="217433"/>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ポイント②</a:t>
              </a:r>
              <a:endPar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2" name="テキスト ボックス 191">
              <a:extLst>
                <a:ext uri="{FF2B5EF4-FFF2-40B4-BE49-F238E27FC236}">
                  <a16:creationId xmlns:a16="http://schemas.microsoft.com/office/drawing/2014/main" id="{C9DAF62C-1684-46D7-9E88-5F7BF982E319}"/>
                </a:ext>
              </a:extLst>
            </p:cNvPr>
            <p:cNvSpPr txBox="1"/>
            <p:nvPr/>
          </p:nvSpPr>
          <p:spPr bwMode="auto">
            <a:xfrm>
              <a:off x="186278" y="9019086"/>
              <a:ext cx="4690061" cy="677882"/>
            </a:xfrm>
            <a:prstGeom prst="rect">
              <a:avLst/>
            </a:prstGeom>
            <a:solidFill>
              <a:schemeClr val="accent6">
                <a:lumMod val="20000"/>
                <a:lumOff val="80000"/>
              </a:schemeClr>
            </a:solidFill>
            <a:ln w="9525">
              <a:solidFill>
                <a:schemeClr val="bg1">
                  <a:lumMod val="50000"/>
                </a:schemeClr>
              </a:solidFill>
            </a:ln>
          </p:spPr>
          <p:txBody>
            <a:bodyPr wrap="square" lIns="72000" rIns="72000" anchor="ctr"/>
            <a:lstStyle/>
            <a:p>
              <a:pPr eaLnBrk="1" hangingPunct="1">
                <a:defRPr/>
              </a:pPr>
              <a:r>
                <a:rPr lang="ja-JP" altLang="en-US" sz="1200" dirty="0">
                  <a:latin typeface="メイリオ" pitchFamily="50" charset="-128"/>
                  <a:ea typeface="メイリオ" pitchFamily="50" charset="-128"/>
                  <a:cs typeface="メイリオ" pitchFamily="50" charset="-128"/>
                </a:rPr>
                <a:t>　　　学んだことを、自分の言葉でいいかえるプロセスを通じて、</a:t>
              </a:r>
              <a:endParaRPr lang="en-US" altLang="ja-JP" sz="1200" dirty="0">
                <a:latin typeface="メイリオ" pitchFamily="50" charset="-128"/>
                <a:ea typeface="メイリオ" pitchFamily="50" charset="-128"/>
                <a:cs typeface="メイリオ" pitchFamily="50" charset="-128"/>
              </a:endParaRPr>
            </a:p>
            <a:p>
              <a:pPr eaLnBrk="1" hangingPunct="1">
                <a:defRPr/>
              </a:pPr>
              <a:r>
                <a:rPr lang="ja-JP" altLang="en-US" sz="1200" dirty="0">
                  <a:latin typeface="メイリオ" pitchFamily="50" charset="-128"/>
                  <a:ea typeface="メイリオ" pitchFamily="50" charset="-128"/>
                  <a:cs typeface="メイリオ" pitchFamily="50" charset="-128"/>
                </a:rPr>
                <a:t>　　　　 学んだ内容に意味づけが行われ、学習内容の定着が図</a:t>
              </a:r>
              <a:endParaRPr lang="en-US" altLang="ja-JP" sz="1200" dirty="0">
                <a:latin typeface="メイリオ" pitchFamily="50" charset="-128"/>
                <a:ea typeface="メイリオ" pitchFamily="50" charset="-128"/>
                <a:cs typeface="メイリオ" pitchFamily="50" charset="-128"/>
              </a:endParaRPr>
            </a:p>
            <a:p>
              <a:pPr eaLnBrk="1" hangingPunct="1">
                <a:defRPr/>
              </a:pPr>
              <a:r>
                <a:rPr lang="ja-JP" altLang="en-US" sz="1200" dirty="0">
                  <a:latin typeface="メイリオ" pitchFamily="50" charset="-128"/>
                  <a:ea typeface="メイリオ" pitchFamily="50" charset="-128"/>
                  <a:cs typeface="メイリオ" pitchFamily="50" charset="-128"/>
                </a:rPr>
                <a:t>　　　　  られます。</a:t>
              </a:r>
              <a:r>
                <a:rPr lang="ja-JP" altLang="en-US" sz="1050" dirty="0">
                  <a:latin typeface="メイリオ" pitchFamily="50" charset="-128"/>
                  <a:ea typeface="メイリオ" pitchFamily="50" charset="-128"/>
                  <a:cs typeface="メイリオ" pitchFamily="50" charset="-128"/>
                </a:rPr>
                <a:t>（ｱｸﾃｨﾌﾞﾗｰﾆﾝｸﾞの効果が指摘されています）</a:t>
              </a:r>
              <a:endParaRPr lang="en-US" altLang="ja-JP" sz="1050" dirty="0">
                <a:latin typeface="メイリオ" pitchFamily="50" charset="-128"/>
                <a:ea typeface="メイリオ" pitchFamily="50" charset="-128"/>
                <a:cs typeface="メイリオ" pitchFamily="50" charset="-128"/>
              </a:endParaRPr>
            </a:p>
          </p:txBody>
        </p:sp>
      </p:grpSp>
      <p:pic>
        <p:nvPicPr>
          <p:cNvPr id="193" name="Picture 32">
            <a:extLst>
              <a:ext uri="{FF2B5EF4-FFF2-40B4-BE49-F238E27FC236}">
                <a16:creationId xmlns:a16="http://schemas.microsoft.com/office/drawing/2014/main" id="{120D88EE-43DF-403B-8D67-ED3F6FED1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60" y="10392693"/>
            <a:ext cx="380436" cy="6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角丸四角形 87">
            <a:extLst>
              <a:ext uri="{FF2B5EF4-FFF2-40B4-BE49-F238E27FC236}">
                <a16:creationId xmlns:a16="http://schemas.microsoft.com/office/drawing/2014/main" id="{96D5F43A-0755-43A5-8D8D-62473B1EE25D}"/>
              </a:ext>
            </a:extLst>
          </p:cNvPr>
          <p:cNvSpPr/>
          <p:nvPr/>
        </p:nvSpPr>
        <p:spPr>
          <a:xfrm>
            <a:off x="3293050" y="11330438"/>
            <a:ext cx="1471915" cy="68684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他の学生の意見をリアルタイムに確認することで、学生に気づきが</a:t>
            </a:r>
            <a:endParaRPr lang="en-US" altLang="ja-JP" sz="1050" b="1" dirty="0">
              <a:solidFill>
                <a:schemeClr val="tx1"/>
              </a:solidFill>
              <a:latin typeface="メイリオ" panose="020B0604030504040204" pitchFamily="50" charset="-128"/>
              <a:ea typeface="メイリオ" panose="020B0604030504040204" pitchFamily="50" charset="-128"/>
            </a:endParaRPr>
          </a:p>
          <a:p>
            <a:r>
              <a:rPr lang="ja-JP" altLang="en-US" sz="1050" b="1" dirty="0">
                <a:solidFill>
                  <a:schemeClr val="tx1"/>
                </a:solidFill>
                <a:latin typeface="メイリオ" panose="020B0604030504040204" pitchFamily="50" charset="-128"/>
                <a:ea typeface="メイリオ" panose="020B0604030504040204" pitchFamily="50" charset="-128"/>
              </a:rPr>
              <a:t>促されます。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95" name="角丸四角形 72">
            <a:extLst>
              <a:ext uri="{FF2B5EF4-FFF2-40B4-BE49-F238E27FC236}">
                <a16:creationId xmlns:a16="http://schemas.microsoft.com/office/drawing/2014/main" id="{BEEE04A5-E728-4657-9ADC-3C203DFADA30}"/>
              </a:ext>
            </a:extLst>
          </p:cNvPr>
          <p:cNvSpPr/>
          <p:nvPr/>
        </p:nvSpPr>
        <p:spPr>
          <a:xfrm>
            <a:off x="3289448" y="10402778"/>
            <a:ext cx="1481454" cy="70736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学生は先生のリクエストに、スマホを使って回答します。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196" name="角丸四角形 68">
            <a:extLst>
              <a:ext uri="{FF2B5EF4-FFF2-40B4-BE49-F238E27FC236}">
                <a16:creationId xmlns:a16="http://schemas.microsoft.com/office/drawing/2014/main" id="{F3572514-815B-42ED-BDB0-62EBB2A45676}"/>
              </a:ext>
            </a:extLst>
          </p:cNvPr>
          <p:cNvSpPr/>
          <p:nvPr/>
        </p:nvSpPr>
        <p:spPr>
          <a:xfrm>
            <a:off x="3288593" y="10202219"/>
            <a:ext cx="1483720" cy="214239"/>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ポイント①</a:t>
            </a:r>
          </a:p>
        </p:txBody>
      </p:sp>
      <p:sp>
        <p:nvSpPr>
          <p:cNvPr id="197" name="角丸四角形 71">
            <a:extLst>
              <a:ext uri="{FF2B5EF4-FFF2-40B4-BE49-F238E27FC236}">
                <a16:creationId xmlns:a16="http://schemas.microsoft.com/office/drawing/2014/main" id="{3102C25E-076A-4495-B95D-B23719091181}"/>
              </a:ext>
            </a:extLst>
          </p:cNvPr>
          <p:cNvSpPr/>
          <p:nvPr/>
        </p:nvSpPr>
        <p:spPr>
          <a:xfrm>
            <a:off x="3288592" y="11103267"/>
            <a:ext cx="1483719" cy="217433"/>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ポイント②</a:t>
            </a:r>
            <a:endPar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98" name="テキスト ボックス 197">
            <a:extLst>
              <a:ext uri="{FF2B5EF4-FFF2-40B4-BE49-F238E27FC236}">
                <a16:creationId xmlns:a16="http://schemas.microsoft.com/office/drawing/2014/main" id="{E4C044EF-98E5-4459-A288-89F32DFE49F8}"/>
              </a:ext>
            </a:extLst>
          </p:cNvPr>
          <p:cNvSpPr txBox="1"/>
          <p:nvPr/>
        </p:nvSpPr>
        <p:spPr bwMode="auto">
          <a:xfrm>
            <a:off x="-1188581" y="16490330"/>
            <a:ext cx="903920" cy="130649"/>
          </a:xfrm>
          <a:prstGeom prst="rect">
            <a:avLst/>
          </a:prstGeom>
          <a:solidFill>
            <a:schemeClr val="accent6">
              <a:lumMod val="20000"/>
              <a:lumOff val="80000"/>
            </a:schemeClr>
          </a:solidFill>
          <a:ln w="9525">
            <a:solidFill>
              <a:schemeClr val="bg1">
                <a:lumMod val="50000"/>
              </a:schemeClr>
            </a:solidFill>
          </a:ln>
        </p:spPr>
        <p:txBody>
          <a:bodyPr wrap="none" lIns="72000" rIns="72000" anchor="ctr"/>
          <a:lstStyle/>
          <a:p>
            <a:pPr eaLnBrk="1" hangingPunct="1">
              <a:defRPr/>
            </a:pPr>
            <a:endParaRPr lang="en-US" altLang="ja-JP" sz="1050" dirty="0">
              <a:latin typeface="メイリオ" pitchFamily="50" charset="-128"/>
              <a:ea typeface="メイリオ" pitchFamily="50" charset="-128"/>
              <a:cs typeface="メイリオ" pitchFamily="50" charset="-128"/>
            </a:endParaRPr>
          </a:p>
        </p:txBody>
      </p:sp>
      <p:sp>
        <p:nvSpPr>
          <p:cNvPr id="199" name="テキスト ボックス 93">
            <a:extLst>
              <a:ext uri="{FF2B5EF4-FFF2-40B4-BE49-F238E27FC236}">
                <a16:creationId xmlns:a16="http://schemas.microsoft.com/office/drawing/2014/main" id="{4AB271EF-5C6E-4EEA-8731-125F7C9AEE03}"/>
              </a:ext>
            </a:extLst>
          </p:cNvPr>
          <p:cNvSpPr txBox="1">
            <a:spLocks noChangeArrowheads="1"/>
          </p:cNvSpPr>
          <p:nvPr/>
        </p:nvSpPr>
        <p:spPr bwMode="auto">
          <a:xfrm>
            <a:off x="415642" y="11013532"/>
            <a:ext cx="609072" cy="2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algn="ctr" eaLnBrk="1" hangingPunct="1">
              <a:lnSpc>
                <a:spcPct val="8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教員</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1" name="テキスト ボックス 200">
            <a:extLst>
              <a:ext uri="{FF2B5EF4-FFF2-40B4-BE49-F238E27FC236}">
                <a16:creationId xmlns:a16="http://schemas.microsoft.com/office/drawing/2014/main" id="{CE8BC6BB-AE60-4476-B49C-5E502D6D598C}"/>
              </a:ext>
            </a:extLst>
          </p:cNvPr>
          <p:cNvSpPr txBox="1"/>
          <p:nvPr/>
        </p:nvSpPr>
        <p:spPr bwMode="auto">
          <a:xfrm>
            <a:off x="0" y="9650817"/>
            <a:ext cx="4787153" cy="281256"/>
          </a:xfrm>
          <a:prstGeom prst="rect">
            <a:avLst/>
          </a:prstGeom>
          <a:solidFill>
            <a:schemeClr val="accent1">
              <a:lumMod val="50000"/>
            </a:schemeClr>
          </a:solidFill>
          <a:ln w="9525">
            <a:solidFill>
              <a:schemeClr val="bg1">
                <a:lumMod val="50000"/>
              </a:schemeClr>
            </a:solidFill>
          </a:ln>
          <a:scene3d>
            <a:camera prst="orthographicFront"/>
            <a:lightRig rig="threePt" dir="t"/>
          </a:scene3d>
          <a:sp3d>
            <a:bevelT/>
          </a:sp3d>
        </p:spPr>
        <p:txBody>
          <a:bodyPr wrap="none"/>
          <a:lstStyle/>
          <a:p>
            <a:pPr algn="ctr" eaLnBrk="1" hangingPunct="1">
              <a:defRPr/>
            </a:pPr>
            <a:r>
              <a:rPr lang="ja-JP" altLang="en-US" sz="1400" b="1" dirty="0">
                <a:solidFill>
                  <a:schemeClr val="bg1"/>
                </a:solidFill>
                <a:latin typeface="メイリオ" pitchFamily="50" charset="-128"/>
                <a:ea typeface="メイリオ" pitchFamily="50" charset="-128"/>
                <a:cs typeface="メイリオ" pitchFamily="50" charset="-128"/>
              </a:rPr>
              <a:t>授業の中での活用</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202" name="テキスト ボックス 201">
            <a:extLst>
              <a:ext uri="{FF2B5EF4-FFF2-40B4-BE49-F238E27FC236}">
                <a16:creationId xmlns:a16="http://schemas.microsoft.com/office/drawing/2014/main" id="{0BF20DD9-3107-40C6-A8F1-36CFDE395AAE}"/>
              </a:ext>
            </a:extLst>
          </p:cNvPr>
          <p:cNvSpPr txBox="1"/>
          <p:nvPr/>
        </p:nvSpPr>
        <p:spPr bwMode="auto">
          <a:xfrm>
            <a:off x="0" y="9935247"/>
            <a:ext cx="4787153" cy="281256"/>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defPPr>
              <a:defRPr lang="ja-JP"/>
            </a:defPPr>
            <a:lvl1pPr>
              <a:defRPr sz="1050" b="1">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ja-JP" altLang="en-US" sz="1200" dirty="0">
                <a:solidFill>
                  <a:schemeClr val="tx1"/>
                </a:solidFill>
              </a:rPr>
              <a:t>学生に発言機会を提供し、思考停止に陥らせない</a:t>
            </a:r>
            <a:endParaRPr lang="en-US" altLang="ja-JP" sz="1200" dirty="0">
              <a:solidFill>
                <a:schemeClr val="tx1"/>
              </a:solidFill>
            </a:endParaRPr>
          </a:p>
        </p:txBody>
      </p:sp>
      <p:pic>
        <p:nvPicPr>
          <p:cNvPr id="223" name="Picture 3">
            <a:extLst>
              <a:ext uri="{FF2B5EF4-FFF2-40B4-BE49-F238E27FC236}">
                <a16:creationId xmlns:a16="http://schemas.microsoft.com/office/drawing/2014/main" id="{41C6605C-56EC-479B-966A-BCBD28E5BB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7978" y="10801003"/>
            <a:ext cx="313726" cy="56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4" name="テキスト ボックス 223">
            <a:extLst>
              <a:ext uri="{FF2B5EF4-FFF2-40B4-BE49-F238E27FC236}">
                <a16:creationId xmlns:a16="http://schemas.microsoft.com/office/drawing/2014/main" id="{170C5FB0-078F-4C4A-89BF-BDFF582271F2}"/>
              </a:ext>
            </a:extLst>
          </p:cNvPr>
          <p:cNvSpPr txBox="1"/>
          <p:nvPr/>
        </p:nvSpPr>
        <p:spPr>
          <a:xfrm>
            <a:off x="567224" y="11413699"/>
            <a:ext cx="2327561" cy="577081"/>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タイム</a:t>
            </a:r>
            <a:r>
              <a:rPr kumimoji="1" lang="ja-JP" altLang="en-US" sz="1050" dirty="0">
                <a:latin typeface="メイリオ" panose="020B0604030504040204" pitchFamily="50" charset="-128"/>
                <a:ea typeface="メイリオ" panose="020B0604030504040204" pitchFamily="50" charset="-128"/>
              </a:rPr>
              <a:t>ラインにテーマを作り、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学生の発言をプロジェクター</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に</a:t>
            </a:r>
            <a:r>
              <a:rPr lang="ja-JP" altLang="en-US" sz="1050" dirty="0">
                <a:latin typeface="メイリオ" panose="020B0604030504040204" pitchFamily="50" charset="-128"/>
                <a:ea typeface="メイリオ" panose="020B0604030504040204" pitchFamily="50" charset="-128"/>
              </a:rPr>
              <a:t>映す。</a:t>
            </a:r>
            <a:endParaRPr lang="en-US" altLang="ja-JP" sz="105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D8671742-7C53-44FC-B9A8-2A34D1D33748}"/>
              </a:ext>
            </a:extLst>
          </p:cNvPr>
          <p:cNvGrpSpPr/>
          <p:nvPr/>
        </p:nvGrpSpPr>
        <p:grpSpPr>
          <a:xfrm>
            <a:off x="2555259" y="11380337"/>
            <a:ext cx="646196" cy="679638"/>
            <a:chOff x="2222749" y="11082057"/>
            <a:chExt cx="646196" cy="679638"/>
          </a:xfrm>
        </p:grpSpPr>
        <p:pic>
          <p:nvPicPr>
            <p:cNvPr id="225" name="Picture 35">
              <a:extLst>
                <a:ext uri="{FF2B5EF4-FFF2-40B4-BE49-F238E27FC236}">
                  <a16:creationId xmlns:a16="http://schemas.microsoft.com/office/drawing/2014/main" id="{731C5CA3-2511-4622-A0D2-11A4FDABCD4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8696" y="11082057"/>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 name="Picture 35">
              <a:extLst>
                <a:ext uri="{FF2B5EF4-FFF2-40B4-BE49-F238E27FC236}">
                  <a16:creationId xmlns:a16="http://schemas.microsoft.com/office/drawing/2014/main" id="{0232DD4E-3733-40AF-A35A-085565044FF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56415" y="11184443"/>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 name="Picture 35">
              <a:extLst>
                <a:ext uri="{FF2B5EF4-FFF2-40B4-BE49-F238E27FC236}">
                  <a16:creationId xmlns:a16="http://schemas.microsoft.com/office/drawing/2014/main" id="{215C98B3-79B9-463F-9525-2D6AD596D24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22749" y="11196800"/>
              <a:ext cx="21253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テキスト ボックス 93">
              <a:extLst>
                <a:ext uri="{FF2B5EF4-FFF2-40B4-BE49-F238E27FC236}">
                  <a16:creationId xmlns:a16="http://schemas.microsoft.com/office/drawing/2014/main" id="{7A56E65A-CEC3-47EE-9995-3D5949D0F329}"/>
                </a:ext>
              </a:extLst>
            </p:cNvPr>
            <p:cNvSpPr txBox="1">
              <a:spLocks noChangeArrowheads="1"/>
            </p:cNvSpPr>
            <p:nvPr/>
          </p:nvSpPr>
          <p:spPr bwMode="auto">
            <a:xfrm>
              <a:off x="2245257" y="11522891"/>
              <a:ext cx="609072" cy="2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algn="ctr" eaLnBrk="1" hangingPunct="1">
                <a:lnSpc>
                  <a:spcPct val="8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学生</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046" name="Picture 22" descr="「プロジェクター　アイコン」の画像検索結果">
            <a:extLst>
              <a:ext uri="{FF2B5EF4-FFF2-40B4-BE49-F238E27FC236}">
                <a16:creationId xmlns:a16="http://schemas.microsoft.com/office/drawing/2014/main" id="{F078CA9D-5613-4BB8-AA0B-F9223BA3E11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96977" y="10841553"/>
            <a:ext cx="563579" cy="301065"/>
          </a:xfrm>
          <a:prstGeom prst="rect">
            <a:avLst/>
          </a:prstGeom>
          <a:noFill/>
          <a:extLst>
            <a:ext uri="{909E8E84-426E-40DD-AFC4-6F175D3DCCD1}">
              <a14:hiddenFill xmlns:a14="http://schemas.microsoft.com/office/drawing/2010/main">
                <a:solidFill>
                  <a:srgbClr val="FFFFFF"/>
                </a:solidFill>
              </a14:hiddenFill>
            </a:ext>
          </a:extLst>
        </p:spPr>
      </p:pic>
      <p:sp>
        <p:nvSpPr>
          <p:cNvPr id="229" name="テキスト ボックス 228">
            <a:extLst>
              <a:ext uri="{FF2B5EF4-FFF2-40B4-BE49-F238E27FC236}">
                <a16:creationId xmlns:a16="http://schemas.microsoft.com/office/drawing/2014/main" id="{7267F590-1188-499B-94CD-7FFF0B5CF682}"/>
              </a:ext>
            </a:extLst>
          </p:cNvPr>
          <p:cNvSpPr txBox="1"/>
          <p:nvPr/>
        </p:nvSpPr>
        <p:spPr bwMode="auto">
          <a:xfrm>
            <a:off x="33878" y="12055676"/>
            <a:ext cx="4690061" cy="677882"/>
          </a:xfrm>
          <a:prstGeom prst="rect">
            <a:avLst/>
          </a:prstGeom>
          <a:solidFill>
            <a:schemeClr val="accent6">
              <a:lumMod val="20000"/>
              <a:lumOff val="80000"/>
            </a:schemeClr>
          </a:solidFill>
          <a:ln w="9525">
            <a:solidFill>
              <a:schemeClr val="bg1">
                <a:lumMod val="50000"/>
              </a:schemeClr>
            </a:solidFill>
          </a:ln>
        </p:spPr>
        <p:txBody>
          <a:bodyPr wrap="none" lIns="72000" rIns="72000" anchor="ctr"/>
          <a:lstStyle/>
          <a:p>
            <a:pPr eaLnBrk="1" hangingPunct="1">
              <a:defRPr/>
            </a:pPr>
            <a:r>
              <a:rPr lang="ja-JP" altLang="en-US" sz="1050" dirty="0">
                <a:latin typeface="メイリオ" pitchFamily="50" charset="-128"/>
                <a:ea typeface="メイリオ" pitchFamily="50" charset="-128"/>
                <a:cs typeface="メイリオ" pitchFamily="50" charset="-128"/>
              </a:rPr>
              <a:t>学生に「これ分かる人」と声をかけても誰も手を上げないか、一部の学生が</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反応するだけ。ほとんどの学生は、他人事と考えています。一方で、タイム</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ラインへ全員コメントを書くよう促すと、考えたことを記載してくれ、学生</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を思考停止に陥らせません。</a:t>
            </a:r>
            <a:endParaRPr lang="en-US" altLang="ja-JP" sz="1050" dirty="0">
              <a:latin typeface="メイリオ" pitchFamily="50" charset="-128"/>
              <a:ea typeface="メイリオ" pitchFamily="50" charset="-128"/>
              <a:cs typeface="メイリオ" pitchFamily="50" charset="-128"/>
            </a:endParaRPr>
          </a:p>
        </p:txBody>
      </p:sp>
      <p:cxnSp>
        <p:nvCxnSpPr>
          <p:cNvPr id="18" name="直線コネクタ 17">
            <a:extLst>
              <a:ext uri="{FF2B5EF4-FFF2-40B4-BE49-F238E27FC236}">
                <a16:creationId xmlns:a16="http://schemas.microsoft.com/office/drawing/2014/main" id="{98A6BDED-5A70-48EA-B5E5-150674342CF3}"/>
              </a:ext>
            </a:extLst>
          </p:cNvPr>
          <p:cNvCxnSpPr>
            <a:cxnSpLocks/>
          </p:cNvCxnSpPr>
          <p:nvPr/>
        </p:nvCxnSpPr>
        <p:spPr>
          <a:xfrm flipH="1" flipV="1">
            <a:off x="1594088" y="10444697"/>
            <a:ext cx="810465" cy="459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A9C5EAE8-6E05-4E28-8E4D-88479DE15A64}"/>
              </a:ext>
            </a:extLst>
          </p:cNvPr>
          <p:cNvCxnSpPr>
            <a:cxnSpLocks/>
          </p:cNvCxnSpPr>
          <p:nvPr/>
        </p:nvCxnSpPr>
        <p:spPr>
          <a:xfrm flipH="1">
            <a:off x="1584308" y="11031204"/>
            <a:ext cx="8055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4" name="角丸四角形 87">
            <a:extLst>
              <a:ext uri="{FF2B5EF4-FFF2-40B4-BE49-F238E27FC236}">
                <a16:creationId xmlns:a16="http://schemas.microsoft.com/office/drawing/2014/main" id="{B1306E76-D9EC-4641-88C5-80F519449A90}"/>
              </a:ext>
            </a:extLst>
          </p:cNvPr>
          <p:cNvSpPr/>
          <p:nvPr/>
        </p:nvSpPr>
        <p:spPr>
          <a:xfrm>
            <a:off x="8107097" y="11330438"/>
            <a:ext cx="1471915" cy="68684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入学前から合格者同士でやり取りを行い、　友人が増えるきっかけになります。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235" name="角丸四角形 72">
            <a:extLst>
              <a:ext uri="{FF2B5EF4-FFF2-40B4-BE49-F238E27FC236}">
                <a16:creationId xmlns:a16="http://schemas.microsoft.com/office/drawing/2014/main" id="{3C8BE004-5812-4F1D-9BB5-FFEC2D3D2DBB}"/>
              </a:ext>
            </a:extLst>
          </p:cNvPr>
          <p:cNvSpPr/>
          <p:nvPr/>
        </p:nvSpPr>
        <p:spPr>
          <a:xfrm>
            <a:off x="8103495" y="10402778"/>
            <a:ext cx="1481454" cy="707361"/>
          </a:xfrm>
          <a:prstGeom prst="roundRect">
            <a:avLst>
              <a:gd name="adj" fmla="val 0"/>
            </a:avLst>
          </a:prstGeom>
          <a:solidFill>
            <a:srgbClr val="FFFFB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p>
            <a:r>
              <a:rPr lang="ja-JP" altLang="en-US" sz="1050" b="1" dirty="0">
                <a:solidFill>
                  <a:schemeClr val="tx1"/>
                </a:solidFill>
                <a:latin typeface="メイリオ" panose="020B0604030504040204" pitchFamily="50" charset="-128"/>
                <a:ea typeface="メイリオ" panose="020B0604030504040204" pitchFamily="50" charset="-128"/>
              </a:rPr>
              <a:t>郵送が減り、入学前課題の配布、回収、添削、指導のスピード感を高められます。</a:t>
            </a:r>
            <a:endParaRPr lang="en-US" altLang="ja-JP" sz="1050" b="1" dirty="0">
              <a:solidFill>
                <a:schemeClr val="tx1"/>
              </a:solidFill>
              <a:latin typeface="メイリオ" panose="020B0604030504040204" pitchFamily="50" charset="-128"/>
              <a:ea typeface="メイリオ" panose="020B0604030504040204" pitchFamily="50" charset="-128"/>
            </a:endParaRPr>
          </a:p>
        </p:txBody>
      </p:sp>
      <p:sp>
        <p:nvSpPr>
          <p:cNvPr id="236" name="角丸四角形 68">
            <a:extLst>
              <a:ext uri="{FF2B5EF4-FFF2-40B4-BE49-F238E27FC236}">
                <a16:creationId xmlns:a16="http://schemas.microsoft.com/office/drawing/2014/main" id="{DAF5F5B8-EB9C-46FD-B738-F5BB587C0AB1}"/>
              </a:ext>
            </a:extLst>
          </p:cNvPr>
          <p:cNvSpPr/>
          <p:nvPr/>
        </p:nvSpPr>
        <p:spPr>
          <a:xfrm>
            <a:off x="8102640" y="10202219"/>
            <a:ext cx="1483720" cy="214239"/>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ポイント①</a:t>
            </a:r>
          </a:p>
        </p:txBody>
      </p:sp>
      <p:sp>
        <p:nvSpPr>
          <p:cNvPr id="237" name="角丸四角形 71">
            <a:extLst>
              <a:ext uri="{FF2B5EF4-FFF2-40B4-BE49-F238E27FC236}">
                <a16:creationId xmlns:a16="http://schemas.microsoft.com/office/drawing/2014/main" id="{EE96D989-984D-476C-97FD-8841A7F65A05}"/>
              </a:ext>
            </a:extLst>
          </p:cNvPr>
          <p:cNvSpPr/>
          <p:nvPr/>
        </p:nvSpPr>
        <p:spPr>
          <a:xfrm>
            <a:off x="8102639" y="11103267"/>
            <a:ext cx="1483719" cy="217433"/>
          </a:xfrm>
          <a:prstGeom prst="roundRect">
            <a:avLst>
              <a:gd name="adj" fmla="val 0"/>
            </a:avLst>
          </a:prstGeom>
          <a:solidFill>
            <a:srgbClr val="056F5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ポイント②</a:t>
            </a:r>
            <a:endParaRPr kumimoji="1" lang="ja-JP" altLang="en-US" sz="105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39" name="テキスト ボックス 238">
            <a:extLst>
              <a:ext uri="{FF2B5EF4-FFF2-40B4-BE49-F238E27FC236}">
                <a16:creationId xmlns:a16="http://schemas.microsoft.com/office/drawing/2014/main" id="{9E8B2140-9E09-41F8-A1C8-B13EE6A2859E}"/>
              </a:ext>
            </a:extLst>
          </p:cNvPr>
          <p:cNvSpPr txBox="1"/>
          <p:nvPr/>
        </p:nvSpPr>
        <p:spPr bwMode="auto">
          <a:xfrm>
            <a:off x="4814047" y="9650817"/>
            <a:ext cx="4787153" cy="281256"/>
          </a:xfrm>
          <a:prstGeom prst="rect">
            <a:avLst/>
          </a:prstGeom>
          <a:solidFill>
            <a:schemeClr val="accent1">
              <a:lumMod val="50000"/>
            </a:schemeClr>
          </a:solidFill>
          <a:ln w="9525">
            <a:solidFill>
              <a:schemeClr val="bg1">
                <a:lumMod val="50000"/>
              </a:schemeClr>
            </a:solidFill>
          </a:ln>
          <a:scene3d>
            <a:camera prst="orthographicFront"/>
            <a:lightRig rig="threePt" dir="t"/>
          </a:scene3d>
          <a:sp3d>
            <a:bevelT/>
          </a:sp3d>
        </p:spPr>
        <p:txBody>
          <a:bodyPr wrap="none"/>
          <a:lstStyle/>
          <a:p>
            <a:pPr algn="ctr" eaLnBrk="1" hangingPunct="1">
              <a:defRPr/>
            </a:pPr>
            <a:r>
              <a:rPr lang="ja-JP" altLang="en-US" sz="1400" b="1" dirty="0">
                <a:solidFill>
                  <a:schemeClr val="bg1"/>
                </a:solidFill>
                <a:latin typeface="メイリオ" pitchFamily="50" charset="-128"/>
                <a:ea typeface="メイリオ" pitchFamily="50" charset="-128"/>
                <a:cs typeface="メイリオ" pitchFamily="50" charset="-128"/>
              </a:rPr>
              <a:t>入学前サポートへの活用</a:t>
            </a:r>
            <a:endParaRPr lang="en-US" altLang="ja-JP" sz="1400" b="1" dirty="0">
              <a:solidFill>
                <a:schemeClr val="bg1"/>
              </a:solidFill>
              <a:latin typeface="メイリオ" pitchFamily="50" charset="-128"/>
              <a:ea typeface="メイリオ" pitchFamily="50" charset="-128"/>
              <a:cs typeface="メイリオ" pitchFamily="50" charset="-128"/>
            </a:endParaRPr>
          </a:p>
        </p:txBody>
      </p:sp>
      <p:sp>
        <p:nvSpPr>
          <p:cNvPr id="240" name="テキスト ボックス 239">
            <a:extLst>
              <a:ext uri="{FF2B5EF4-FFF2-40B4-BE49-F238E27FC236}">
                <a16:creationId xmlns:a16="http://schemas.microsoft.com/office/drawing/2014/main" id="{F5CD13BD-D166-4D47-BB82-008FCB9C7AEC}"/>
              </a:ext>
            </a:extLst>
          </p:cNvPr>
          <p:cNvSpPr txBox="1"/>
          <p:nvPr/>
        </p:nvSpPr>
        <p:spPr bwMode="auto">
          <a:xfrm>
            <a:off x="4814047" y="9935247"/>
            <a:ext cx="4787153" cy="281256"/>
          </a:xfrm>
          <a:prstGeom prst="rect">
            <a:avLst/>
          </a:prstGeom>
          <a:solidFill>
            <a:srgbClr val="FFFF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ctr"/>
          <a:lstStyle>
            <a:defPPr>
              <a:defRPr lang="ja-JP"/>
            </a:defPPr>
            <a:lvl1pPr>
              <a:defRPr sz="1050" b="1">
                <a:latin typeface="メイリオ" panose="020B0604030504040204" pitchFamily="50" charset="-128"/>
                <a:ea typeface="メイリオ"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ja-JP" altLang="en-US" sz="1200" dirty="0">
                <a:solidFill>
                  <a:schemeClr val="tx1"/>
                </a:solidFill>
              </a:rPr>
              <a:t>ＡＯ／推薦合格者の学修モチベーションを維持する</a:t>
            </a:r>
            <a:endParaRPr lang="en-US" altLang="ja-JP" sz="1200" dirty="0">
              <a:solidFill>
                <a:schemeClr val="tx1"/>
              </a:solidFill>
            </a:endParaRPr>
          </a:p>
        </p:txBody>
      </p:sp>
      <p:sp>
        <p:nvSpPr>
          <p:cNvPr id="249" name="テキスト ボックス 248">
            <a:extLst>
              <a:ext uri="{FF2B5EF4-FFF2-40B4-BE49-F238E27FC236}">
                <a16:creationId xmlns:a16="http://schemas.microsoft.com/office/drawing/2014/main" id="{8920BD44-9781-4A7D-B149-9E4CF7F8E025}"/>
              </a:ext>
            </a:extLst>
          </p:cNvPr>
          <p:cNvSpPr txBox="1"/>
          <p:nvPr/>
        </p:nvSpPr>
        <p:spPr bwMode="auto">
          <a:xfrm>
            <a:off x="4847925" y="12055676"/>
            <a:ext cx="4690061" cy="677882"/>
          </a:xfrm>
          <a:prstGeom prst="rect">
            <a:avLst/>
          </a:prstGeom>
          <a:solidFill>
            <a:schemeClr val="accent6">
              <a:lumMod val="20000"/>
              <a:lumOff val="80000"/>
            </a:schemeClr>
          </a:solidFill>
          <a:ln w="9525">
            <a:solidFill>
              <a:schemeClr val="bg1">
                <a:lumMod val="50000"/>
              </a:schemeClr>
            </a:solidFill>
          </a:ln>
        </p:spPr>
        <p:txBody>
          <a:bodyPr wrap="none" lIns="72000" rIns="72000" anchor="ctr"/>
          <a:lstStyle/>
          <a:p>
            <a:pPr eaLnBrk="1" hangingPunct="1">
              <a:defRPr/>
            </a:pPr>
            <a:r>
              <a:rPr lang="ja-JP" altLang="en-US" sz="1050" dirty="0">
                <a:latin typeface="メイリオ" pitchFamily="50" charset="-128"/>
                <a:ea typeface="メイリオ" pitchFamily="50" charset="-128"/>
                <a:cs typeface="メイリオ" pitchFamily="50" charset="-128"/>
              </a:rPr>
              <a:t>入学前指導の郵送・回収のプロセスの手間を下げ、教職員が指導を行いやす</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くすることで、合格者の指導に力を割きやすくなります。課題の未提出者の</a:t>
            </a:r>
            <a:endParaRPr lang="en-US" altLang="ja-JP" sz="1050" dirty="0">
              <a:latin typeface="メイリオ" pitchFamily="50" charset="-128"/>
              <a:ea typeface="メイリオ" pitchFamily="50" charset="-128"/>
              <a:cs typeface="メイリオ" pitchFamily="50" charset="-128"/>
            </a:endParaRPr>
          </a:p>
          <a:p>
            <a:pPr eaLnBrk="1" hangingPunct="1">
              <a:defRPr/>
            </a:pPr>
            <a:r>
              <a:rPr lang="ja-JP" altLang="en-US" sz="1050" dirty="0">
                <a:latin typeface="メイリオ" pitchFamily="50" charset="-128"/>
                <a:ea typeface="メイリオ" pitchFamily="50" charset="-128"/>
                <a:cs typeface="メイリオ" pitchFamily="50" charset="-128"/>
              </a:rPr>
              <a:t>管理も教員が容易に行えます。</a:t>
            </a:r>
            <a:endParaRPr lang="en-US" altLang="ja-JP" sz="1050" dirty="0">
              <a:latin typeface="メイリオ" pitchFamily="50" charset="-128"/>
              <a:ea typeface="メイリオ" pitchFamily="50" charset="-128"/>
              <a:cs typeface="メイリオ" pitchFamily="50" charset="-128"/>
            </a:endParaRPr>
          </a:p>
        </p:txBody>
      </p:sp>
      <p:sp>
        <p:nvSpPr>
          <p:cNvPr id="174" name="角丸四角形 87">
            <a:extLst>
              <a:ext uri="{FF2B5EF4-FFF2-40B4-BE49-F238E27FC236}">
                <a16:creationId xmlns:a16="http://schemas.microsoft.com/office/drawing/2014/main" id="{85A8D9FE-B257-4EC6-A7D3-6A7B13608304}"/>
              </a:ext>
            </a:extLst>
          </p:cNvPr>
          <p:cNvSpPr/>
          <p:nvPr/>
        </p:nvSpPr>
        <p:spPr>
          <a:xfrm>
            <a:off x="3953995" y="9037104"/>
            <a:ext cx="1698662" cy="1133763"/>
          </a:xfrm>
          <a:prstGeom prst="ellipse">
            <a:avLst/>
          </a:prstGeom>
          <a:solidFill>
            <a:srgbClr val="056B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1800"/>
              </a:lnSpc>
            </a:pPr>
            <a:r>
              <a:rPr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a:t>
            </a: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年間の</a:t>
            </a:r>
            <a:r>
              <a:rPr lang="ja-JP" altLang="en-US" sz="1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活動は</a:t>
            </a:r>
            <a:endParaRPr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ts val="1800"/>
              </a:lnSpc>
            </a:pPr>
            <a:r>
              <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全て</a:t>
            </a:r>
            <a:r>
              <a:rPr lang="ja-JP" altLang="en-US" sz="1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自動的に</a:t>
            </a:r>
            <a:endParaRPr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ts val="1800"/>
              </a:lnSpc>
            </a:pPr>
            <a:r>
              <a:rPr lang="ja-JP" altLang="en-US" sz="1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蓄積されます</a:t>
            </a:r>
            <a:endParaRPr lang="en-US" altLang="ja-JP"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252" name="Picture 32">
            <a:extLst>
              <a:ext uri="{FF2B5EF4-FFF2-40B4-BE49-F238E27FC236}">
                <a16:creationId xmlns:a16="http://schemas.microsoft.com/office/drawing/2014/main" id="{827CF55F-E569-4C54-8C17-814CB609A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49" y="11122098"/>
            <a:ext cx="380436" cy="64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3" name="テキスト ボックス 93">
            <a:extLst>
              <a:ext uri="{FF2B5EF4-FFF2-40B4-BE49-F238E27FC236}">
                <a16:creationId xmlns:a16="http://schemas.microsoft.com/office/drawing/2014/main" id="{07B40B74-2091-4CD5-BB44-6E62AA3B9A61}"/>
              </a:ext>
            </a:extLst>
          </p:cNvPr>
          <p:cNvSpPr txBox="1">
            <a:spLocks noChangeArrowheads="1"/>
          </p:cNvSpPr>
          <p:nvPr/>
        </p:nvSpPr>
        <p:spPr bwMode="auto">
          <a:xfrm>
            <a:off x="6734131" y="11742937"/>
            <a:ext cx="609072" cy="2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HG創英角ｺﾞｼｯｸUB" panose="020B0909000000000000" pitchFamily="49" charset="-128"/>
              </a:defRPr>
            </a:lvl1pPr>
            <a:lvl2pPr marL="742950" indent="-285750">
              <a:defRPr kumimoji="1" sz="2400">
                <a:solidFill>
                  <a:schemeClr val="tx1"/>
                </a:solidFill>
                <a:latin typeface="Times New Roman" panose="02020603050405020304" pitchFamily="18" charset="0"/>
                <a:ea typeface="HG創英角ｺﾞｼｯｸUB" panose="020B0909000000000000" pitchFamily="49" charset="-128"/>
              </a:defRPr>
            </a:lvl2pPr>
            <a:lvl3pPr marL="1143000" indent="-228600">
              <a:defRPr kumimoji="1" sz="2400">
                <a:solidFill>
                  <a:schemeClr val="tx1"/>
                </a:solidFill>
                <a:latin typeface="Times New Roman" panose="02020603050405020304" pitchFamily="18" charset="0"/>
                <a:ea typeface="HG創英角ｺﾞｼｯｸUB" panose="020B0909000000000000" pitchFamily="49" charset="-128"/>
              </a:defRPr>
            </a:lvl3pPr>
            <a:lvl4pPr marL="1600200" indent="-228600">
              <a:defRPr kumimoji="1" sz="2400">
                <a:solidFill>
                  <a:schemeClr val="tx1"/>
                </a:solidFill>
                <a:latin typeface="Times New Roman" panose="02020603050405020304" pitchFamily="18" charset="0"/>
                <a:ea typeface="HG創英角ｺﾞｼｯｸUB" panose="020B0909000000000000" pitchFamily="49" charset="-128"/>
              </a:defRPr>
            </a:lvl4pPr>
            <a:lvl5pPr marL="2057400" indent="-228600">
              <a:defRPr kumimoji="1" sz="2400">
                <a:solidFill>
                  <a:schemeClr val="tx1"/>
                </a:solidFill>
                <a:latin typeface="Times New Roman" panose="02020603050405020304" pitchFamily="18" charset="0"/>
                <a:ea typeface="HG創英角ｺﾞｼｯｸUB" panose="020B0909000000000000" pitchFamily="49"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HG創英角ｺﾞｼｯｸUB" panose="020B0909000000000000" pitchFamily="49" charset="-128"/>
              </a:defRPr>
            </a:lvl9pPr>
          </a:lstStyle>
          <a:p>
            <a:pPr algn="ctr" eaLnBrk="1" hangingPunct="1">
              <a:lnSpc>
                <a:spcPct val="80000"/>
              </a:lnSpc>
            </a:pP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教員</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4643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8ABB78D-9548-4728-8AE0-01BC99D022A7}"/>
              </a:ext>
            </a:extLst>
          </p:cNvPr>
          <p:cNvPicPr>
            <a:picLocks noChangeAspect="1"/>
          </p:cNvPicPr>
          <p:nvPr/>
        </p:nvPicPr>
        <p:blipFill>
          <a:blip r:embed="rId2"/>
          <a:stretch>
            <a:fillRect/>
          </a:stretch>
        </p:blipFill>
        <p:spPr>
          <a:xfrm>
            <a:off x="204759" y="1702344"/>
            <a:ext cx="2697480" cy="424815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C96C5C0D-87DB-43EE-9D48-E3F3FD1F3D9C}"/>
              </a:ext>
            </a:extLst>
          </p:cNvPr>
          <p:cNvPicPr>
            <a:picLocks noChangeAspect="1"/>
          </p:cNvPicPr>
          <p:nvPr/>
        </p:nvPicPr>
        <p:blipFill>
          <a:blip r:embed="rId3"/>
          <a:stretch>
            <a:fillRect/>
          </a:stretch>
        </p:blipFill>
        <p:spPr>
          <a:xfrm>
            <a:off x="3461143" y="1702344"/>
            <a:ext cx="2598420" cy="426339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727CBBEC-E858-4FFA-8D11-83221BA3C181}"/>
              </a:ext>
            </a:extLst>
          </p:cNvPr>
          <p:cNvPicPr>
            <a:picLocks noChangeAspect="1"/>
          </p:cNvPicPr>
          <p:nvPr/>
        </p:nvPicPr>
        <p:blipFill>
          <a:blip r:embed="rId4"/>
          <a:stretch>
            <a:fillRect/>
          </a:stretch>
        </p:blipFill>
        <p:spPr>
          <a:xfrm>
            <a:off x="6663000" y="1702344"/>
            <a:ext cx="2674620" cy="425958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0" name="図 19">
            <a:extLst>
              <a:ext uri="{FF2B5EF4-FFF2-40B4-BE49-F238E27FC236}">
                <a16:creationId xmlns:a16="http://schemas.microsoft.com/office/drawing/2014/main" id="{5CEB5435-65EA-4AFD-B6DB-0636BC2BFB5B}"/>
              </a:ext>
            </a:extLst>
          </p:cNvPr>
          <p:cNvPicPr>
            <a:picLocks noChangeAspect="1"/>
          </p:cNvPicPr>
          <p:nvPr/>
        </p:nvPicPr>
        <p:blipFill>
          <a:blip r:embed="rId5"/>
          <a:stretch>
            <a:fillRect/>
          </a:stretch>
        </p:blipFill>
        <p:spPr>
          <a:xfrm>
            <a:off x="204759" y="6727616"/>
            <a:ext cx="2663190" cy="425958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00787BF4-CCEA-43F2-A646-C3853C4958A7}"/>
              </a:ext>
            </a:extLst>
          </p:cNvPr>
          <p:cNvPicPr>
            <a:picLocks noChangeAspect="1"/>
          </p:cNvPicPr>
          <p:nvPr/>
        </p:nvPicPr>
        <p:blipFill>
          <a:blip r:embed="rId6"/>
          <a:stretch>
            <a:fillRect/>
          </a:stretch>
        </p:blipFill>
        <p:spPr>
          <a:xfrm>
            <a:off x="3430663" y="6730236"/>
            <a:ext cx="2659380" cy="426339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2" name="テキスト ボックス 21">
            <a:extLst>
              <a:ext uri="{FF2B5EF4-FFF2-40B4-BE49-F238E27FC236}">
                <a16:creationId xmlns:a16="http://schemas.microsoft.com/office/drawing/2014/main" id="{CBF81E9E-76DF-416D-B401-7F916C92AAF8}"/>
              </a:ext>
            </a:extLst>
          </p:cNvPr>
          <p:cNvSpPr txBox="1"/>
          <p:nvPr/>
        </p:nvSpPr>
        <p:spPr>
          <a:xfrm>
            <a:off x="204759" y="1167085"/>
            <a:ext cx="1211870" cy="253916"/>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①ポータルシステム</a:t>
            </a:r>
            <a:endParaRPr lang="en-US" altLang="ja-JP" sz="105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597D9169-EFF6-4FC5-9A9C-490AEA75995C}"/>
              </a:ext>
            </a:extLst>
          </p:cNvPr>
          <p:cNvSpPr txBox="1"/>
          <p:nvPr/>
        </p:nvSpPr>
        <p:spPr>
          <a:xfrm>
            <a:off x="3461143" y="1167085"/>
            <a:ext cx="2710678" cy="415498"/>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②</a:t>
            </a:r>
            <a:r>
              <a:rPr lang="en-US" altLang="ja-JP" sz="1050" b="1" dirty="0" err="1">
                <a:latin typeface="メイリオ" panose="020B0604030504040204" pitchFamily="50" charset="-128"/>
                <a:ea typeface="メイリオ" panose="020B0604030504040204" pitchFamily="50" charset="-128"/>
              </a:rPr>
              <a:t>melly</a:t>
            </a:r>
            <a:r>
              <a:rPr lang="ja-JP" altLang="en-US" sz="1050" b="1" dirty="0">
                <a:latin typeface="メイリオ" panose="020B0604030504040204" pitchFamily="50" charset="-128"/>
                <a:ea typeface="メイリオ" panose="020B0604030504040204" pitchFamily="50" charset="-128"/>
              </a:rPr>
              <a:t>のトップ画面</a:t>
            </a:r>
            <a:endParaRPr lang="en-US" altLang="ja-JP" sz="1050" b="1"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今学期の担当科目の一覧が表示されます。</a:t>
            </a:r>
            <a:endParaRPr kumimoji="1" lang="ja-JP" altLang="en-US" sz="105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A308387-01AC-408C-B139-D78CD66AE3EE}"/>
              </a:ext>
            </a:extLst>
          </p:cNvPr>
          <p:cNvSpPr txBox="1"/>
          <p:nvPr/>
        </p:nvSpPr>
        <p:spPr>
          <a:xfrm>
            <a:off x="6679426" y="1167085"/>
            <a:ext cx="2845331" cy="577081"/>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③タイムライン（科目ごと）</a:t>
            </a:r>
            <a:endParaRPr lang="en-US" altLang="ja-JP" sz="1050" b="1"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学生は教員の発言がないと発言できません。</a:t>
            </a:r>
            <a:endParaRPr kumimoji="1"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教員は全ての発言を削除できます。</a:t>
            </a:r>
            <a:endParaRPr kumimoji="1" lang="en-US" altLang="ja-JP" sz="105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F123D476-6FE3-4E8E-93BC-7C9126A6B04B}"/>
              </a:ext>
            </a:extLst>
          </p:cNvPr>
          <p:cNvSpPr txBox="1"/>
          <p:nvPr/>
        </p:nvSpPr>
        <p:spPr>
          <a:xfrm>
            <a:off x="204759" y="6352339"/>
            <a:ext cx="2111155" cy="415498"/>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④個別連絡</a:t>
            </a:r>
            <a:r>
              <a:rPr lang="en-US" altLang="ja-JP" sz="1050" b="1" dirty="0">
                <a:latin typeface="メイリオ" panose="020B0604030504040204" pitchFamily="50" charset="-128"/>
                <a:ea typeface="メイリオ" panose="020B0604030504040204" pitchFamily="50" charset="-128"/>
              </a:rPr>
              <a:t>_</a:t>
            </a:r>
            <a:r>
              <a:rPr lang="ja-JP" altLang="en-US" sz="1050" b="1" dirty="0">
                <a:latin typeface="メイリオ" panose="020B0604030504040204" pitchFamily="50" charset="-128"/>
                <a:ea typeface="メイリオ" panose="020B0604030504040204" pitchFamily="50" charset="-128"/>
              </a:rPr>
              <a:t>学生一覧（科目ごと）</a:t>
            </a:r>
            <a:endParaRPr lang="en-US" altLang="ja-JP" sz="1050" b="1"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 受講生の一覧が表示されます。</a:t>
            </a:r>
          </a:p>
        </p:txBody>
      </p:sp>
      <p:sp>
        <p:nvSpPr>
          <p:cNvPr id="26" name="テキスト ボックス 25">
            <a:extLst>
              <a:ext uri="{FF2B5EF4-FFF2-40B4-BE49-F238E27FC236}">
                <a16:creationId xmlns:a16="http://schemas.microsoft.com/office/drawing/2014/main" id="{00BF0873-CCD0-41D8-AD8E-846CE701A345}"/>
              </a:ext>
            </a:extLst>
          </p:cNvPr>
          <p:cNvSpPr txBox="1"/>
          <p:nvPr/>
        </p:nvSpPr>
        <p:spPr>
          <a:xfrm>
            <a:off x="3430663" y="6352339"/>
            <a:ext cx="2919069" cy="415498"/>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⑤個別連絡</a:t>
            </a:r>
            <a:r>
              <a:rPr lang="en-US" altLang="ja-JP" sz="1050" b="1" dirty="0">
                <a:latin typeface="メイリオ" panose="020B0604030504040204" pitchFamily="50" charset="-128"/>
                <a:ea typeface="メイリオ" panose="020B0604030504040204" pitchFamily="50" charset="-128"/>
              </a:rPr>
              <a:t>_</a:t>
            </a:r>
            <a:r>
              <a:rPr lang="ja-JP" altLang="en-US" sz="1050" b="1" dirty="0">
                <a:latin typeface="メイリオ" panose="020B0604030504040204" pitchFamily="50" charset="-128"/>
                <a:ea typeface="メイリオ" panose="020B0604030504040204" pitchFamily="50" charset="-128"/>
              </a:rPr>
              <a:t>学生との個別チャット（科目ごと）</a:t>
            </a:r>
            <a:endParaRPr lang="en-US" altLang="ja-JP" sz="1050" b="1"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 - </a:t>
            </a:r>
            <a:r>
              <a:rPr kumimoji="1" lang="ja-JP" altLang="en-US" sz="1050" dirty="0">
                <a:latin typeface="メイリオ" panose="020B0604030504040204" pitchFamily="50" charset="-128"/>
                <a:ea typeface="メイリオ" panose="020B0604030504040204" pitchFamily="50" charset="-128"/>
              </a:rPr>
              <a:t>選択した学生とチャットができます。</a:t>
            </a:r>
          </a:p>
        </p:txBody>
      </p:sp>
      <p:sp>
        <p:nvSpPr>
          <p:cNvPr id="27" name="テキスト ボックス 26">
            <a:extLst>
              <a:ext uri="{FF2B5EF4-FFF2-40B4-BE49-F238E27FC236}">
                <a16:creationId xmlns:a16="http://schemas.microsoft.com/office/drawing/2014/main" id="{6A0E7049-FB22-43BC-B920-0552D9A6D512}"/>
              </a:ext>
            </a:extLst>
          </p:cNvPr>
          <p:cNvSpPr txBox="1"/>
          <p:nvPr/>
        </p:nvSpPr>
        <p:spPr>
          <a:xfrm>
            <a:off x="7780078" y="6582160"/>
            <a:ext cx="1270835" cy="361324"/>
          </a:xfrm>
          <a:prstGeom prst="roundRect">
            <a:avLst/>
          </a:prstGeom>
          <a:solidFill>
            <a:srgbClr val="F8A968"/>
          </a:solidFill>
          <a:ln>
            <a:solidFill>
              <a:schemeClr val="bg1">
                <a:lumMod val="65000"/>
              </a:schemeClr>
            </a:solidFill>
          </a:ln>
          <a:effectLst>
            <a:outerShdw blurRad="50800" dist="38100" dir="2700000" algn="tl" rotWithShape="0">
              <a:prstClr val="black">
                <a:alpha val="40000"/>
              </a:prstClr>
            </a:outerShdw>
          </a:effectLst>
        </p:spPr>
        <p:txBody>
          <a:bodyPr wrap="square" lIns="72000" rIns="72000" rtlCol="0" anchor="ctr">
            <a:noAutofit/>
          </a:bodyPr>
          <a:lstStyle/>
          <a:p>
            <a:pPr algn="ctr"/>
            <a:r>
              <a:rPr kumimoji="1"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次ページへ</a:t>
            </a:r>
          </a:p>
        </p:txBody>
      </p:sp>
      <p:sp>
        <p:nvSpPr>
          <p:cNvPr id="28" name="四角形: 角を丸くする 27">
            <a:extLst>
              <a:ext uri="{FF2B5EF4-FFF2-40B4-BE49-F238E27FC236}">
                <a16:creationId xmlns:a16="http://schemas.microsoft.com/office/drawing/2014/main" id="{DDF426EE-AC79-4797-A91F-FA69E2E0396E}"/>
              </a:ext>
            </a:extLst>
          </p:cNvPr>
          <p:cNvSpPr/>
          <p:nvPr/>
        </p:nvSpPr>
        <p:spPr>
          <a:xfrm>
            <a:off x="257666" y="4133437"/>
            <a:ext cx="1253556" cy="165405"/>
          </a:xfrm>
          <a:prstGeom prst="roundRect">
            <a:avLst/>
          </a:prstGeom>
          <a:noFill/>
          <a:ln w="38100">
            <a:solidFill>
              <a:srgbClr val="F68E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コネクタ: カギ線 28">
            <a:extLst>
              <a:ext uri="{FF2B5EF4-FFF2-40B4-BE49-F238E27FC236}">
                <a16:creationId xmlns:a16="http://schemas.microsoft.com/office/drawing/2014/main" id="{69ACBF47-9DE0-4F27-A47D-EA725509FA82}"/>
              </a:ext>
            </a:extLst>
          </p:cNvPr>
          <p:cNvCxnSpPr>
            <a:cxnSpLocks/>
          </p:cNvCxnSpPr>
          <p:nvPr/>
        </p:nvCxnSpPr>
        <p:spPr>
          <a:xfrm>
            <a:off x="1499340" y="4165634"/>
            <a:ext cx="1980000" cy="0"/>
          </a:xfrm>
          <a:prstGeom prst="bentConnector3">
            <a:avLst>
              <a:gd name="adj1" fmla="val 50000"/>
            </a:avLst>
          </a:prstGeom>
          <a:ln w="41275">
            <a:solidFill>
              <a:schemeClr val="accent6">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4F896C64-A0FD-4439-9A42-521BBC3F075C}"/>
              </a:ext>
            </a:extLst>
          </p:cNvPr>
          <p:cNvSpPr/>
          <p:nvPr/>
        </p:nvSpPr>
        <p:spPr>
          <a:xfrm>
            <a:off x="3640582" y="2117559"/>
            <a:ext cx="728826" cy="719338"/>
          </a:xfrm>
          <a:prstGeom prst="roundRect">
            <a:avLst/>
          </a:prstGeom>
          <a:noFill/>
          <a:ln w="38100">
            <a:solidFill>
              <a:srgbClr val="F68E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cxnSp>
        <p:nvCxnSpPr>
          <p:cNvPr id="31" name="コネクタ: カギ線 30">
            <a:extLst>
              <a:ext uri="{FF2B5EF4-FFF2-40B4-BE49-F238E27FC236}">
                <a16:creationId xmlns:a16="http://schemas.microsoft.com/office/drawing/2014/main" id="{5D445A77-45D0-4655-AD81-F36D18C7ACC7}"/>
              </a:ext>
            </a:extLst>
          </p:cNvPr>
          <p:cNvCxnSpPr>
            <a:cxnSpLocks/>
          </p:cNvCxnSpPr>
          <p:nvPr/>
        </p:nvCxnSpPr>
        <p:spPr>
          <a:xfrm>
            <a:off x="4373038" y="2571363"/>
            <a:ext cx="2296059" cy="0"/>
          </a:xfrm>
          <a:prstGeom prst="bentConnector3">
            <a:avLst>
              <a:gd name="adj1" fmla="val 50000"/>
            </a:avLst>
          </a:prstGeom>
          <a:ln w="41275">
            <a:solidFill>
              <a:schemeClr val="accent6">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四角形: 角を丸くする 31">
            <a:extLst>
              <a:ext uri="{FF2B5EF4-FFF2-40B4-BE49-F238E27FC236}">
                <a16:creationId xmlns:a16="http://schemas.microsoft.com/office/drawing/2014/main" id="{91B315E7-7E5E-4023-84C3-086868231FB7}"/>
              </a:ext>
            </a:extLst>
          </p:cNvPr>
          <p:cNvSpPr/>
          <p:nvPr/>
        </p:nvSpPr>
        <p:spPr>
          <a:xfrm>
            <a:off x="8204691" y="5660176"/>
            <a:ext cx="421609" cy="297728"/>
          </a:xfrm>
          <a:prstGeom prst="roundRect">
            <a:avLst/>
          </a:prstGeom>
          <a:noFill/>
          <a:ln w="38100">
            <a:solidFill>
              <a:srgbClr val="F68E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cxnSp>
        <p:nvCxnSpPr>
          <p:cNvPr id="33" name="コネクタ: カギ線 32">
            <a:extLst>
              <a:ext uri="{FF2B5EF4-FFF2-40B4-BE49-F238E27FC236}">
                <a16:creationId xmlns:a16="http://schemas.microsoft.com/office/drawing/2014/main" id="{2F7742B9-BD68-4E44-AD6E-21A494E5F8B6}"/>
              </a:ext>
            </a:extLst>
          </p:cNvPr>
          <p:cNvCxnSpPr>
            <a:cxnSpLocks/>
          </p:cNvCxnSpPr>
          <p:nvPr/>
        </p:nvCxnSpPr>
        <p:spPr>
          <a:xfrm rot="5400000">
            <a:off x="8091495" y="6274591"/>
            <a:ext cx="648000" cy="0"/>
          </a:xfrm>
          <a:prstGeom prst="bentConnector3">
            <a:avLst>
              <a:gd name="adj1" fmla="val 50000"/>
            </a:avLst>
          </a:prstGeom>
          <a:ln w="41275">
            <a:solidFill>
              <a:schemeClr val="accent6">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 name="四角形: 角を丸くする 33">
            <a:extLst>
              <a:ext uri="{FF2B5EF4-FFF2-40B4-BE49-F238E27FC236}">
                <a16:creationId xmlns:a16="http://schemas.microsoft.com/office/drawing/2014/main" id="{ACB5D9B0-3F13-4D39-A71E-56EB4B7A917B}"/>
              </a:ext>
            </a:extLst>
          </p:cNvPr>
          <p:cNvSpPr/>
          <p:nvPr/>
        </p:nvSpPr>
        <p:spPr>
          <a:xfrm>
            <a:off x="7491970" y="5660176"/>
            <a:ext cx="421609" cy="297728"/>
          </a:xfrm>
          <a:prstGeom prst="roundRect">
            <a:avLst/>
          </a:prstGeom>
          <a:noFill/>
          <a:ln w="38100">
            <a:solidFill>
              <a:srgbClr val="F68E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cxnSp>
        <p:nvCxnSpPr>
          <p:cNvPr id="35" name="コネクタ: カギ線 34">
            <a:extLst>
              <a:ext uri="{FF2B5EF4-FFF2-40B4-BE49-F238E27FC236}">
                <a16:creationId xmlns:a16="http://schemas.microsoft.com/office/drawing/2014/main" id="{70D05892-C702-48A3-BDA8-E0696E5FA29A}"/>
              </a:ext>
            </a:extLst>
          </p:cNvPr>
          <p:cNvCxnSpPr>
            <a:cxnSpLocks/>
            <a:stCxn id="34" idx="2"/>
            <a:endCxn id="25" idx="0"/>
          </p:cNvCxnSpPr>
          <p:nvPr/>
        </p:nvCxnSpPr>
        <p:spPr>
          <a:xfrm rot="5400000">
            <a:off x="4284339" y="2933902"/>
            <a:ext cx="394435" cy="6442438"/>
          </a:xfrm>
          <a:prstGeom prst="bentConnector3">
            <a:avLst>
              <a:gd name="adj1" fmla="val 50000"/>
            </a:avLst>
          </a:prstGeom>
          <a:ln w="41275">
            <a:solidFill>
              <a:schemeClr val="accent6">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6631536F-94C5-4616-8EC5-4278AF5512A1}"/>
              </a:ext>
            </a:extLst>
          </p:cNvPr>
          <p:cNvSpPr/>
          <p:nvPr/>
        </p:nvSpPr>
        <p:spPr>
          <a:xfrm>
            <a:off x="158788" y="7200530"/>
            <a:ext cx="2770577" cy="325106"/>
          </a:xfrm>
          <a:prstGeom prst="roundRect">
            <a:avLst/>
          </a:prstGeom>
          <a:noFill/>
          <a:ln w="38100">
            <a:solidFill>
              <a:srgbClr val="F68E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コネクタ: カギ線 36">
            <a:extLst>
              <a:ext uri="{FF2B5EF4-FFF2-40B4-BE49-F238E27FC236}">
                <a16:creationId xmlns:a16="http://schemas.microsoft.com/office/drawing/2014/main" id="{5D8ABDFD-544E-4BFF-8075-9B8747B7D234}"/>
              </a:ext>
            </a:extLst>
          </p:cNvPr>
          <p:cNvCxnSpPr>
            <a:cxnSpLocks/>
          </p:cNvCxnSpPr>
          <p:nvPr/>
        </p:nvCxnSpPr>
        <p:spPr>
          <a:xfrm>
            <a:off x="2927520" y="7369613"/>
            <a:ext cx="504000" cy="0"/>
          </a:xfrm>
          <a:prstGeom prst="bentConnector3">
            <a:avLst>
              <a:gd name="adj1" fmla="val 50000"/>
            </a:avLst>
          </a:prstGeom>
          <a:ln w="41275">
            <a:solidFill>
              <a:schemeClr val="accent6">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97" name="角丸四角形 62">
            <a:extLst>
              <a:ext uri="{FF2B5EF4-FFF2-40B4-BE49-F238E27FC236}">
                <a16:creationId xmlns:a16="http://schemas.microsoft.com/office/drawing/2014/main" id="{9627DD24-65BE-4A2D-8A3C-48A59362F2AB}"/>
              </a:ext>
            </a:extLst>
          </p:cNvPr>
          <p:cNvSpPr/>
          <p:nvPr/>
        </p:nvSpPr>
        <p:spPr>
          <a:xfrm>
            <a:off x="0" y="0"/>
            <a:ext cx="9612000" cy="324000"/>
          </a:xfrm>
          <a:prstGeom prst="roundRect">
            <a:avLst>
              <a:gd name="adj" fmla="val 0"/>
            </a:avLst>
          </a:prstGeom>
          <a:solidFill>
            <a:schemeClr val="bg1">
              <a:lumMod val="75000"/>
            </a:schemeClr>
          </a:solidFill>
        </p:spPr>
        <p:txBody>
          <a:bodyPr wrap="square" lIns="0" tIns="36000" rIns="0" bIns="0" anchor="ctr" anchorCtr="0">
            <a:noAutofit/>
          </a:bodyPr>
          <a:lstStyle/>
          <a:p>
            <a:pPr algn="ctr" eaLnBrk="1" hangingPunct="1"/>
            <a:r>
              <a:rPr lang="ja-JP" altLang="en-US"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操作方法①：基本操作・個別連絡</a:t>
            </a:r>
          </a:p>
        </p:txBody>
      </p:sp>
      <p:sp>
        <p:nvSpPr>
          <p:cNvPr id="96" name="テキスト ボックス 95">
            <a:extLst>
              <a:ext uri="{FF2B5EF4-FFF2-40B4-BE49-F238E27FC236}">
                <a16:creationId xmlns:a16="http://schemas.microsoft.com/office/drawing/2014/main" id="{1055E9E2-663E-4CBD-9D82-D9656719E52F}"/>
              </a:ext>
            </a:extLst>
          </p:cNvPr>
          <p:cNvSpPr txBox="1"/>
          <p:nvPr/>
        </p:nvSpPr>
        <p:spPr>
          <a:xfrm>
            <a:off x="95673" y="386446"/>
            <a:ext cx="8892879" cy="628377"/>
          </a:xfrm>
          <a:prstGeom prst="rect">
            <a:avLst/>
          </a:prstGeom>
          <a:noFill/>
        </p:spPr>
        <p:txBody>
          <a:bodyPr wrap="square" lIns="0" rIns="0" rtlCol="0">
            <a:spAutoFit/>
          </a:bodyPr>
          <a:lstStyle/>
          <a:p>
            <a:pPr marL="171450" indent="-171450">
              <a:spcBef>
                <a:spcPts val="400"/>
              </a:spcBef>
              <a:buFont typeface="Wingdings" panose="05000000000000000000" pitchFamily="2" charset="2"/>
              <a:buChar char="Ø"/>
            </a:pPr>
            <a:r>
              <a:rPr kumimoji="1" lang="en-US" altLang="ja-JP" sz="1050" dirty="0">
                <a:latin typeface="メイリオ" panose="020B0604030504040204" pitchFamily="50" charset="-128"/>
                <a:ea typeface="メイリオ" panose="020B0604030504040204" pitchFamily="50" charset="-128"/>
              </a:rPr>
              <a:t>Web</a:t>
            </a:r>
            <a:r>
              <a:rPr kumimoji="1" lang="ja-JP" altLang="en-US" sz="1050" dirty="0">
                <a:latin typeface="メイリオ" panose="020B0604030504040204" pitchFamily="50" charset="-128"/>
                <a:ea typeface="メイリオ" panose="020B0604030504040204" pitchFamily="50" charset="-128"/>
              </a:rPr>
              <a:t>ブラウザにて、</a:t>
            </a:r>
            <a:r>
              <a:rPr kumimoji="1" lang="en-US" altLang="ja-JP" sz="1050" dirty="0" err="1">
                <a:latin typeface="メイリオ" panose="020B0604030504040204" pitchFamily="50" charset="-128"/>
                <a:ea typeface="メイリオ" panose="020B0604030504040204" pitchFamily="50" charset="-128"/>
              </a:rPr>
              <a:t>Aportal</a:t>
            </a:r>
            <a:r>
              <a:rPr kumimoji="1" lang="ja-JP" altLang="en-US" sz="1050" dirty="0">
                <a:latin typeface="メイリオ" panose="020B0604030504040204" pitchFamily="50" charset="-128"/>
                <a:ea typeface="メイリオ" panose="020B0604030504040204" pitchFamily="50" charset="-128"/>
              </a:rPr>
              <a:t>経由で利用することができます。また、スマートフォンにアプリをインストールして利用することもできます。</a:t>
            </a:r>
            <a:endParaRPr kumimoji="1" lang="en-US" altLang="ja-JP" sz="1050" dirty="0">
              <a:latin typeface="メイリオ" panose="020B0604030504040204" pitchFamily="50" charset="-128"/>
              <a:ea typeface="メイリオ" panose="020B0604030504040204" pitchFamily="50" charset="-128"/>
            </a:endParaRPr>
          </a:p>
          <a:p>
            <a:pPr marL="171450" indent="-171450">
              <a:spcBef>
                <a:spcPts val="400"/>
              </a:spcBef>
              <a:buFont typeface="Wingdings" panose="05000000000000000000" pitchFamily="2" charset="2"/>
              <a:buChar char="Ø"/>
            </a:pPr>
            <a:r>
              <a:rPr lang="en-US" altLang="ja-JP" sz="1050" dirty="0" err="1">
                <a:latin typeface="メイリオ" panose="020B0604030504040204" pitchFamily="50" charset="-128"/>
                <a:ea typeface="メイリオ" panose="020B0604030504040204" pitchFamily="50" charset="-128"/>
              </a:rPr>
              <a:t>m</a:t>
            </a:r>
            <a:r>
              <a:rPr kumimoji="1" lang="en-US" altLang="ja-JP" sz="1050" dirty="0" err="1">
                <a:latin typeface="メイリオ" panose="020B0604030504040204" pitchFamily="50" charset="-128"/>
                <a:ea typeface="メイリオ" panose="020B0604030504040204" pitchFamily="50" charset="-128"/>
              </a:rPr>
              <a:t>elly</a:t>
            </a:r>
            <a:r>
              <a:rPr kumimoji="1" lang="ja-JP" altLang="en-US" sz="1050" dirty="0">
                <a:latin typeface="メイリオ" panose="020B0604030504040204" pitchFamily="50" charset="-128"/>
                <a:ea typeface="メイリオ" panose="020B0604030504040204" pitchFamily="50" charset="-128"/>
              </a:rPr>
              <a:t>トップ画面の担当科目は、</a:t>
            </a:r>
            <a:r>
              <a:rPr lang="ja-JP" altLang="en-US" sz="1050" dirty="0">
                <a:latin typeface="メイリオ" panose="020B0604030504040204" pitchFamily="50" charset="-128"/>
                <a:ea typeface="メイリオ" panose="020B0604030504040204" pitchFamily="50" charset="-128"/>
              </a:rPr>
              <a:t>履修登録が完了することで、生成されます。（職員さんの操作により、履修登録完了前に途中段階のグループを生成することも可能です）</a:t>
            </a:r>
            <a:endParaRPr kumimoji="1" lang="ja-JP" altLang="en-US" sz="1050" dirty="0">
              <a:latin typeface="メイリオ" panose="020B0604030504040204" pitchFamily="50" charset="-128"/>
              <a:ea typeface="メイリオ" panose="020B0604030504040204" pitchFamily="50" charset="-128"/>
            </a:endParaRPr>
          </a:p>
        </p:txBody>
      </p:sp>
      <p:pic>
        <p:nvPicPr>
          <p:cNvPr id="38" name="図 37" descr="挿絵, 抽象 が含まれている画像&#10;&#10;自動的に生成された説明">
            <a:extLst>
              <a:ext uri="{FF2B5EF4-FFF2-40B4-BE49-F238E27FC236}">
                <a16:creationId xmlns:a16="http://schemas.microsoft.com/office/drawing/2014/main" id="{B45119BA-B831-4B3F-AD9C-0E03DE837A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4035" y="12189981"/>
            <a:ext cx="1819717" cy="479197"/>
          </a:xfrm>
          <a:prstGeom prst="rect">
            <a:avLst/>
          </a:prstGeom>
        </p:spPr>
      </p:pic>
    </p:spTree>
    <p:extLst>
      <p:ext uri="{BB962C8B-B14F-4D97-AF65-F5344CB8AC3E}">
        <p14:creationId xmlns:p14="http://schemas.microsoft.com/office/powerpoint/2010/main" val="273872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EE1F1EE-BCC9-1721-5C2F-BB5E5F7E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883" y="6506190"/>
            <a:ext cx="2542537" cy="413540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BB3A9A3A-A56F-5675-5637-368BC372B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268" y="6515229"/>
            <a:ext cx="2697477" cy="4390281"/>
          </a:xfrm>
          <a:prstGeom prst="rect">
            <a:avLst/>
          </a:prstGeom>
          <a:ln>
            <a:solidFill>
              <a:schemeClr val="bg1">
                <a:lumMod val="65000"/>
              </a:schemeClr>
            </a:solidFill>
          </a:ln>
          <a:effectLst>
            <a:outerShdw blurRad="50800" dist="38100" dir="2700000" algn="tl" rotWithShape="0">
              <a:prstClr val="black">
                <a:alpha val="40000"/>
              </a:prstClr>
            </a:outerShdw>
          </a:effectLst>
        </p:spPr>
      </p:pic>
      <p:grpSp>
        <p:nvGrpSpPr>
          <p:cNvPr id="6" name="グループ化 5">
            <a:extLst>
              <a:ext uri="{FF2B5EF4-FFF2-40B4-BE49-F238E27FC236}">
                <a16:creationId xmlns:a16="http://schemas.microsoft.com/office/drawing/2014/main" id="{BDA2BCB6-BD28-BF1A-6EF6-753831CCA1B9}"/>
              </a:ext>
            </a:extLst>
          </p:cNvPr>
          <p:cNvGrpSpPr/>
          <p:nvPr/>
        </p:nvGrpSpPr>
        <p:grpSpPr>
          <a:xfrm>
            <a:off x="232973" y="2014258"/>
            <a:ext cx="2665901" cy="10728651"/>
            <a:chOff x="232973" y="2014258"/>
            <a:chExt cx="2665901" cy="10728651"/>
          </a:xfrm>
        </p:grpSpPr>
        <p:sp>
          <p:nvSpPr>
            <p:cNvPr id="18" name="正方形/長方形 17">
              <a:extLst>
                <a:ext uri="{FF2B5EF4-FFF2-40B4-BE49-F238E27FC236}">
                  <a16:creationId xmlns:a16="http://schemas.microsoft.com/office/drawing/2014/main" id="{64A9DA58-D40E-41D0-9AC7-15A234B5AF6D}"/>
                </a:ext>
              </a:extLst>
            </p:cNvPr>
            <p:cNvSpPr/>
            <p:nvPr/>
          </p:nvSpPr>
          <p:spPr>
            <a:xfrm>
              <a:off x="237732" y="2014258"/>
              <a:ext cx="2661142" cy="10728651"/>
            </a:xfrm>
            <a:prstGeom prst="rect">
              <a:avLst/>
            </a:prstGeom>
            <a:solidFill>
              <a:schemeClr val="bg1"/>
            </a:solidFill>
            <a:ln w="952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F1A6A0A-73D8-7C4D-B610-FE0495631C57}"/>
                </a:ext>
              </a:extLst>
            </p:cNvPr>
            <p:cNvGrpSpPr/>
            <p:nvPr/>
          </p:nvGrpSpPr>
          <p:grpSpPr>
            <a:xfrm>
              <a:off x="232973" y="2025735"/>
              <a:ext cx="2664007" cy="10717174"/>
              <a:chOff x="232973" y="2025735"/>
              <a:chExt cx="2664007" cy="10717174"/>
            </a:xfrm>
          </p:grpSpPr>
          <p:pic>
            <p:nvPicPr>
              <p:cNvPr id="15" name="図 14">
                <a:extLst>
                  <a:ext uri="{FF2B5EF4-FFF2-40B4-BE49-F238E27FC236}">
                    <a16:creationId xmlns:a16="http://schemas.microsoft.com/office/drawing/2014/main" id="{184BC809-E575-44FC-AD3D-F9847558363A}"/>
                  </a:ext>
                </a:extLst>
              </p:cNvPr>
              <p:cNvPicPr>
                <a:picLocks noChangeAspect="1"/>
              </p:cNvPicPr>
              <p:nvPr/>
            </p:nvPicPr>
            <p:blipFill>
              <a:blip r:embed="rId4"/>
              <a:stretch>
                <a:fillRect/>
              </a:stretch>
            </p:blipFill>
            <p:spPr>
              <a:xfrm>
                <a:off x="232973" y="2025735"/>
                <a:ext cx="2663190" cy="3931920"/>
              </a:xfrm>
              <a:prstGeom prst="rect">
                <a:avLst/>
              </a:prstGeom>
            </p:spPr>
          </p:pic>
          <p:pic>
            <p:nvPicPr>
              <p:cNvPr id="16" name="図 15">
                <a:extLst>
                  <a:ext uri="{FF2B5EF4-FFF2-40B4-BE49-F238E27FC236}">
                    <a16:creationId xmlns:a16="http://schemas.microsoft.com/office/drawing/2014/main" id="{DD4457CE-12E8-485F-BC44-76151FB15565}"/>
                  </a:ext>
                </a:extLst>
              </p:cNvPr>
              <p:cNvPicPr>
                <a:picLocks noChangeAspect="1"/>
              </p:cNvPicPr>
              <p:nvPr/>
            </p:nvPicPr>
            <p:blipFill>
              <a:blip r:embed="rId5"/>
              <a:stretch>
                <a:fillRect/>
              </a:stretch>
            </p:blipFill>
            <p:spPr>
              <a:xfrm>
                <a:off x="241410" y="5831146"/>
                <a:ext cx="2655570" cy="3326130"/>
              </a:xfrm>
              <a:prstGeom prst="rect">
                <a:avLst/>
              </a:prstGeom>
            </p:spPr>
          </p:pic>
          <p:pic>
            <p:nvPicPr>
              <p:cNvPr id="5" name="図 4">
                <a:extLst>
                  <a:ext uri="{FF2B5EF4-FFF2-40B4-BE49-F238E27FC236}">
                    <a16:creationId xmlns:a16="http://schemas.microsoft.com/office/drawing/2014/main" id="{8A709B1A-ACB1-268D-E7F1-9B540C83C599}"/>
                  </a:ext>
                </a:extLst>
              </p:cNvPr>
              <p:cNvPicPr>
                <a:picLocks noChangeAspect="1"/>
              </p:cNvPicPr>
              <p:nvPr/>
            </p:nvPicPr>
            <p:blipFill>
              <a:blip r:embed="rId6">
                <a:extLst>
                  <a:ext uri="{28A0092B-C50C-407E-A947-70E740481C1C}">
                    <a14:useLocalDpi xmlns:a14="http://schemas.microsoft.com/office/drawing/2010/main" val="0"/>
                  </a:ext>
                </a:extLst>
              </a:blip>
              <a:srcRect t="7916"/>
              <a:stretch>
                <a:fillRect/>
              </a:stretch>
            </p:blipFill>
            <p:spPr>
              <a:xfrm>
                <a:off x="237733" y="8422154"/>
                <a:ext cx="2656647" cy="4320755"/>
              </a:xfrm>
              <a:prstGeom prst="rect">
                <a:avLst/>
              </a:prstGeom>
            </p:spPr>
          </p:pic>
        </p:grpSp>
      </p:grpSp>
      <p:pic>
        <p:nvPicPr>
          <p:cNvPr id="17" name="図 16">
            <a:extLst>
              <a:ext uri="{FF2B5EF4-FFF2-40B4-BE49-F238E27FC236}">
                <a16:creationId xmlns:a16="http://schemas.microsoft.com/office/drawing/2014/main" id="{2F7C6CCB-6418-45C6-96BC-3F20F41E143C}"/>
              </a:ext>
            </a:extLst>
          </p:cNvPr>
          <p:cNvPicPr>
            <a:picLocks noChangeAspect="1"/>
          </p:cNvPicPr>
          <p:nvPr/>
        </p:nvPicPr>
        <p:blipFill>
          <a:blip r:embed="rId7"/>
          <a:stretch>
            <a:fillRect/>
          </a:stretch>
        </p:blipFill>
        <p:spPr>
          <a:xfrm>
            <a:off x="231187" y="8975071"/>
            <a:ext cx="2663190" cy="3699510"/>
          </a:xfrm>
          <a:prstGeom prst="rect">
            <a:avLst/>
          </a:prstGeom>
        </p:spPr>
      </p:pic>
      <p:pic>
        <p:nvPicPr>
          <p:cNvPr id="19" name="図 18">
            <a:extLst>
              <a:ext uri="{FF2B5EF4-FFF2-40B4-BE49-F238E27FC236}">
                <a16:creationId xmlns:a16="http://schemas.microsoft.com/office/drawing/2014/main" id="{41FFD613-03AA-4A8D-98AB-1A8606B61F46}"/>
              </a:ext>
            </a:extLst>
          </p:cNvPr>
          <p:cNvPicPr>
            <a:picLocks noChangeAspect="1"/>
          </p:cNvPicPr>
          <p:nvPr/>
        </p:nvPicPr>
        <p:blipFill>
          <a:blip r:embed="rId8"/>
          <a:stretch>
            <a:fillRect/>
          </a:stretch>
        </p:blipFill>
        <p:spPr>
          <a:xfrm>
            <a:off x="3446268" y="1328178"/>
            <a:ext cx="2697480" cy="427101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F56C274D-D5E8-49D7-98E3-60B26E07780A}"/>
              </a:ext>
            </a:extLst>
          </p:cNvPr>
          <p:cNvSpPr txBox="1"/>
          <p:nvPr/>
        </p:nvSpPr>
        <p:spPr>
          <a:xfrm>
            <a:off x="3446268" y="1090567"/>
            <a:ext cx="1747273" cy="253916"/>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①課題</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レポート</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機能メイン</a:t>
            </a:r>
            <a:endParaRPr kumimoji="1" lang="ja-JP" altLang="en-US" sz="1050" b="1" dirty="0">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5E75D0EC-383F-4450-BED0-292E2A15584B}"/>
              </a:ext>
            </a:extLst>
          </p:cNvPr>
          <p:cNvSpPr/>
          <p:nvPr/>
        </p:nvSpPr>
        <p:spPr>
          <a:xfrm>
            <a:off x="3814447" y="4510871"/>
            <a:ext cx="530180" cy="594574"/>
          </a:xfrm>
          <a:prstGeom prst="round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C67C3436-D8BD-43A6-9AE5-D625C46517E7}"/>
              </a:ext>
            </a:extLst>
          </p:cNvPr>
          <p:cNvSpPr/>
          <p:nvPr/>
        </p:nvSpPr>
        <p:spPr>
          <a:xfrm>
            <a:off x="4514045" y="4510871"/>
            <a:ext cx="530180" cy="594574"/>
          </a:xfrm>
          <a:prstGeom prst="round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E63BC247-EB90-48FA-AD85-97A7921F90DB}"/>
              </a:ext>
            </a:extLst>
          </p:cNvPr>
          <p:cNvSpPr/>
          <p:nvPr/>
        </p:nvSpPr>
        <p:spPr>
          <a:xfrm>
            <a:off x="5224530" y="4510871"/>
            <a:ext cx="530180" cy="594574"/>
          </a:xfrm>
          <a:prstGeom prst="round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1E6C334-E0D9-4889-ADDB-B489E6D65FE3}"/>
              </a:ext>
            </a:extLst>
          </p:cNvPr>
          <p:cNvSpPr/>
          <p:nvPr/>
        </p:nvSpPr>
        <p:spPr>
          <a:xfrm>
            <a:off x="5793346" y="4899385"/>
            <a:ext cx="392806" cy="341290"/>
          </a:xfrm>
          <a:prstGeom prst="roundRect">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コネクタ: カギ線 27">
            <a:extLst>
              <a:ext uri="{FF2B5EF4-FFF2-40B4-BE49-F238E27FC236}">
                <a16:creationId xmlns:a16="http://schemas.microsoft.com/office/drawing/2014/main" id="{7FAFCBAB-2B97-4878-BE82-7D37C0152495}"/>
              </a:ext>
            </a:extLst>
          </p:cNvPr>
          <p:cNvCxnSpPr>
            <a:cxnSpLocks/>
          </p:cNvCxnSpPr>
          <p:nvPr/>
        </p:nvCxnSpPr>
        <p:spPr>
          <a:xfrm rot="10800000">
            <a:off x="2889315" y="4820858"/>
            <a:ext cx="925133" cy="0"/>
          </a:xfrm>
          <a:prstGeom prst="bentConnector3">
            <a:avLst>
              <a:gd name="adj1" fmla="val 50000"/>
            </a:avLst>
          </a:prstGeom>
          <a:ln w="412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コネクタ: カギ線 29">
            <a:extLst>
              <a:ext uri="{FF2B5EF4-FFF2-40B4-BE49-F238E27FC236}">
                <a16:creationId xmlns:a16="http://schemas.microsoft.com/office/drawing/2014/main" id="{59D876C8-E9CB-40EB-A169-C4BEC4946604}"/>
              </a:ext>
            </a:extLst>
          </p:cNvPr>
          <p:cNvCxnSpPr>
            <a:cxnSpLocks/>
            <a:stCxn id="27" idx="2"/>
            <a:endCxn id="37" idx="0"/>
          </p:cNvCxnSpPr>
          <p:nvPr/>
        </p:nvCxnSpPr>
        <p:spPr>
          <a:xfrm rot="16200000" flipH="1">
            <a:off x="6188201" y="5042222"/>
            <a:ext cx="1031491" cy="1428395"/>
          </a:xfrm>
          <a:prstGeom prst="bentConnector3">
            <a:avLst>
              <a:gd name="adj1" fmla="val 50000"/>
            </a:avLst>
          </a:prstGeom>
          <a:ln w="412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D51F9C80-2ECB-436C-BBE1-50E8494521D0}"/>
              </a:ext>
            </a:extLst>
          </p:cNvPr>
          <p:cNvCxnSpPr>
            <a:cxnSpLocks/>
          </p:cNvCxnSpPr>
          <p:nvPr/>
        </p:nvCxnSpPr>
        <p:spPr>
          <a:xfrm rot="16200000" flipH="1">
            <a:off x="4185135" y="5684367"/>
            <a:ext cx="1188000" cy="0"/>
          </a:xfrm>
          <a:prstGeom prst="bentConnector3">
            <a:avLst>
              <a:gd name="adj1" fmla="val 50000"/>
            </a:avLst>
          </a:prstGeom>
          <a:ln w="412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44DD46AE-4FEA-4B4B-9997-FFACC0C4BFEC}"/>
              </a:ext>
            </a:extLst>
          </p:cNvPr>
          <p:cNvPicPr>
            <a:picLocks noChangeAspect="1"/>
          </p:cNvPicPr>
          <p:nvPr/>
        </p:nvPicPr>
        <p:blipFill>
          <a:blip r:embed="rId9"/>
          <a:stretch>
            <a:fillRect/>
          </a:stretch>
        </p:blipFill>
        <p:spPr>
          <a:xfrm>
            <a:off x="6856640" y="2665606"/>
            <a:ext cx="2430780" cy="2282190"/>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29" name="コネクタ: カギ線 28">
            <a:extLst>
              <a:ext uri="{FF2B5EF4-FFF2-40B4-BE49-F238E27FC236}">
                <a16:creationId xmlns:a16="http://schemas.microsoft.com/office/drawing/2014/main" id="{09DD8EE7-A878-4E0A-AE70-EF95E1C6414A}"/>
              </a:ext>
            </a:extLst>
          </p:cNvPr>
          <p:cNvCxnSpPr>
            <a:cxnSpLocks/>
          </p:cNvCxnSpPr>
          <p:nvPr/>
        </p:nvCxnSpPr>
        <p:spPr>
          <a:xfrm flipV="1">
            <a:off x="5754710" y="4820858"/>
            <a:ext cx="1101930" cy="0"/>
          </a:xfrm>
          <a:prstGeom prst="bentConnector3">
            <a:avLst>
              <a:gd name="adj1" fmla="val 50000"/>
            </a:avLst>
          </a:prstGeom>
          <a:ln w="412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7A5F70AC-6B51-41C7-BFE4-0A2DD210D71A}"/>
              </a:ext>
            </a:extLst>
          </p:cNvPr>
          <p:cNvSpPr txBox="1"/>
          <p:nvPr/>
        </p:nvSpPr>
        <p:spPr>
          <a:xfrm>
            <a:off x="95673" y="386446"/>
            <a:ext cx="8925520" cy="679673"/>
          </a:xfrm>
          <a:prstGeom prst="rect">
            <a:avLst/>
          </a:prstGeom>
          <a:noFill/>
        </p:spPr>
        <p:txBody>
          <a:bodyPr wrap="none" lIns="0" rIns="0" rtlCol="0">
            <a:spAutoFit/>
          </a:bodyPr>
          <a:lstStyle/>
          <a:p>
            <a:pPr marL="171450" indent="-171450">
              <a:spcBef>
                <a:spcPts val="400"/>
              </a:spcBef>
              <a:buFont typeface="Wingdings" panose="05000000000000000000" pitchFamily="2" charset="2"/>
              <a:buChar char="Ø"/>
            </a:pPr>
            <a:r>
              <a:rPr kumimoji="1" lang="ja-JP" altLang="en-US" sz="1050" dirty="0">
                <a:latin typeface="メイリオ" panose="020B0604030504040204" pitchFamily="50" charset="-128"/>
                <a:ea typeface="メイリオ" panose="020B0604030504040204" pitchFamily="50" charset="-128"/>
              </a:rPr>
              <a:t>課題</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レポート</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機能では、学生に課題を出し、出した課題を回収することができます。</a:t>
            </a:r>
            <a:endParaRPr kumimoji="1" lang="en-US" altLang="ja-JP" sz="1050" dirty="0">
              <a:latin typeface="メイリオ" panose="020B0604030504040204" pitchFamily="50" charset="-128"/>
              <a:ea typeface="メイリオ" panose="020B0604030504040204" pitchFamily="50" charset="-128"/>
            </a:endParaRPr>
          </a:p>
          <a:p>
            <a:pPr marL="171450" indent="-171450">
              <a:spcBef>
                <a:spcPts val="400"/>
              </a:spcBef>
              <a:buFont typeface="Wingdings" panose="05000000000000000000" pitchFamily="2" charset="2"/>
              <a:buChar char="Ø"/>
            </a:pPr>
            <a:r>
              <a:rPr kumimoji="1" lang="ja-JP" altLang="en-US" sz="1050" dirty="0">
                <a:latin typeface="メイリオ" panose="020B0604030504040204" pitchFamily="50" charset="-128"/>
                <a:ea typeface="メイリオ" panose="020B0604030504040204" pitchFamily="50" charset="-128"/>
              </a:rPr>
              <a:t>個別連絡機能を合わせて利用することで、個別指導の上で、再提出を行わせることもできます。（締め切りまで学生は何度でも再提出できます）</a:t>
            </a:r>
            <a:endParaRPr kumimoji="1" lang="en-US" altLang="ja-JP" sz="1050" dirty="0">
              <a:latin typeface="メイリオ" panose="020B0604030504040204" pitchFamily="50" charset="-128"/>
              <a:ea typeface="メイリオ" panose="020B0604030504040204" pitchFamily="50" charset="-128"/>
            </a:endParaRPr>
          </a:p>
          <a:p>
            <a:pPr marL="171450" indent="-171450">
              <a:spcBef>
                <a:spcPts val="400"/>
              </a:spcBef>
              <a:buFont typeface="Wingdings" panose="05000000000000000000" pitchFamily="2" charset="2"/>
              <a:buChar char="Ø"/>
            </a:pPr>
            <a:endParaRPr kumimoji="1" lang="ja-JP" altLang="en-US" sz="105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8374BD78-BE3C-46EF-824B-99909227D670}"/>
              </a:ext>
            </a:extLst>
          </p:cNvPr>
          <p:cNvSpPr txBox="1"/>
          <p:nvPr/>
        </p:nvSpPr>
        <p:spPr>
          <a:xfrm>
            <a:off x="216874" y="1642296"/>
            <a:ext cx="2625719" cy="415498"/>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④課題の提出状況の確認･課題に関する学生</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　とのやり取り</a:t>
            </a:r>
            <a:endParaRPr kumimoji="1" lang="ja-JP" altLang="en-US" sz="1050" b="1"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49B11D9-DEEC-499B-898B-5416DC659A63}"/>
              </a:ext>
            </a:extLst>
          </p:cNvPr>
          <p:cNvSpPr txBox="1"/>
          <p:nvPr/>
        </p:nvSpPr>
        <p:spPr>
          <a:xfrm>
            <a:off x="3446268" y="6272166"/>
            <a:ext cx="1346522" cy="253916"/>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③作成した課題の編集</a:t>
            </a:r>
            <a:endParaRPr kumimoji="1" lang="ja-JP" altLang="en-US" sz="1050"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F025C2BE-C6B7-442E-AD38-7771E4FC5F4D}"/>
              </a:ext>
            </a:extLst>
          </p:cNvPr>
          <p:cNvSpPr txBox="1"/>
          <p:nvPr/>
        </p:nvSpPr>
        <p:spPr>
          <a:xfrm>
            <a:off x="6744883" y="6272166"/>
            <a:ext cx="1346522" cy="253916"/>
          </a:xfrm>
          <a:prstGeom prst="rect">
            <a:avLst/>
          </a:prstGeom>
          <a:noFill/>
        </p:spPr>
        <p:txBody>
          <a:bodyPr wrap="none" lIns="0" rIns="0" rtlCol="0">
            <a:spAutoFit/>
          </a:bodyPr>
          <a:lstStyle/>
          <a:p>
            <a:r>
              <a:rPr kumimoji="1" lang="ja-JP" altLang="en-US" sz="1050" b="1" dirty="0">
                <a:latin typeface="メイリオ" panose="020B0604030504040204" pitchFamily="50" charset="-128"/>
                <a:ea typeface="メイリオ" panose="020B0604030504040204" pitchFamily="50" charset="-128"/>
              </a:rPr>
              <a:t>②レポートの新規作成</a:t>
            </a:r>
          </a:p>
        </p:txBody>
      </p:sp>
      <p:sp>
        <p:nvSpPr>
          <p:cNvPr id="38" name="テキスト ボックス 37">
            <a:extLst>
              <a:ext uri="{FF2B5EF4-FFF2-40B4-BE49-F238E27FC236}">
                <a16:creationId xmlns:a16="http://schemas.microsoft.com/office/drawing/2014/main" id="{71E815DD-77A9-4E27-8226-C3E9C8A1AF16}"/>
              </a:ext>
            </a:extLst>
          </p:cNvPr>
          <p:cNvSpPr txBox="1"/>
          <p:nvPr/>
        </p:nvSpPr>
        <p:spPr>
          <a:xfrm>
            <a:off x="6856640" y="2431300"/>
            <a:ext cx="1346522" cy="253916"/>
          </a:xfrm>
          <a:prstGeom prst="rect">
            <a:avLst/>
          </a:prstGeom>
          <a:noFill/>
        </p:spPr>
        <p:txBody>
          <a:bodyPr wrap="none" lIns="0" rIns="0" rtlCol="0">
            <a:spAutoFit/>
          </a:bodyPr>
          <a:lstStyle/>
          <a:p>
            <a:r>
              <a:rPr lang="ja-JP" altLang="en-US" sz="1050" b="1" dirty="0">
                <a:latin typeface="メイリオ" panose="020B0604030504040204" pitchFamily="50" charset="-128"/>
                <a:ea typeface="メイリオ" panose="020B0604030504040204" pitchFamily="50" charset="-128"/>
              </a:rPr>
              <a:t>⑤</a:t>
            </a:r>
            <a:r>
              <a:rPr kumimoji="1" lang="ja-JP" altLang="en-US" sz="1050" b="1" dirty="0">
                <a:latin typeface="メイリオ" panose="020B0604030504040204" pitchFamily="50" charset="-128"/>
                <a:ea typeface="メイリオ" panose="020B0604030504040204" pitchFamily="50" charset="-128"/>
              </a:rPr>
              <a:t>作成した課題の削除</a:t>
            </a:r>
          </a:p>
        </p:txBody>
      </p:sp>
      <p:sp>
        <p:nvSpPr>
          <p:cNvPr id="39" name="四角形: 角を丸くする 38">
            <a:extLst>
              <a:ext uri="{FF2B5EF4-FFF2-40B4-BE49-F238E27FC236}">
                <a16:creationId xmlns:a16="http://schemas.microsoft.com/office/drawing/2014/main" id="{6A44E0D8-CAB8-498A-802E-BCAE9F606FB5}"/>
              </a:ext>
            </a:extLst>
          </p:cNvPr>
          <p:cNvSpPr/>
          <p:nvPr/>
        </p:nvSpPr>
        <p:spPr>
          <a:xfrm>
            <a:off x="181924" y="4790591"/>
            <a:ext cx="2781195" cy="3259601"/>
          </a:xfrm>
          <a:prstGeom prst="roundRect">
            <a:avLst>
              <a:gd name="adj" fmla="val 2429"/>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62">
            <a:extLst>
              <a:ext uri="{FF2B5EF4-FFF2-40B4-BE49-F238E27FC236}">
                <a16:creationId xmlns:a16="http://schemas.microsoft.com/office/drawing/2014/main" id="{82F1F05C-47EC-4383-9321-B973DE8B497B}"/>
              </a:ext>
            </a:extLst>
          </p:cNvPr>
          <p:cNvSpPr/>
          <p:nvPr/>
        </p:nvSpPr>
        <p:spPr>
          <a:xfrm>
            <a:off x="0" y="0"/>
            <a:ext cx="9612000" cy="324000"/>
          </a:xfrm>
          <a:prstGeom prst="roundRect">
            <a:avLst>
              <a:gd name="adj" fmla="val 0"/>
            </a:avLst>
          </a:prstGeom>
          <a:solidFill>
            <a:schemeClr val="bg1">
              <a:lumMod val="75000"/>
            </a:schemeClr>
          </a:solidFill>
        </p:spPr>
        <p:txBody>
          <a:bodyPr wrap="square" lIns="0" tIns="36000" rIns="0" bIns="0" anchor="ctr" anchorCtr="0">
            <a:noAutofit/>
          </a:bodyPr>
          <a:lstStyle/>
          <a:p>
            <a:pPr algn="ctr" eaLnBrk="1" hangingPunct="1"/>
            <a:r>
              <a:rPr lang="ja-JP" altLang="en-US"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操作方法②：課題</a:t>
            </a:r>
            <a:r>
              <a:rPr lang="en-US" altLang="ja-JP"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レポート</a:t>
            </a:r>
            <a:r>
              <a:rPr lang="en-US" altLang="ja-JP"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1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機能</a:t>
            </a:r>
          </a:p>
        </p:txBody>
      </p:sp>
      <p:pic>
        <p:nvPicPr>
          <p:cNvPr id="45" name="図 44" descr="挿絵, 抽象 が含まれている画像&#10;&#10;自動的に生成された説明">
            <a:extLst>
              <a:ext uri="{FF2B5EF4-FFF2-40B4-BE49-F238E27FC236}">
                <a16:creationId xmlns:a16="http://schemas.microsoft.com/office/drawing/2014/main" id="{96028C50-F39F-41DE-906D-FC546F1D18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4035" y="12189981"/>
            <a:ext cx="1819717" cy="479197"/>
          </a:xfrm>
          <a:prstGeom prst="rect">
            <a:avLst/>
          </a:prstGeom>
        </p:spPr>
      </p:pic>
      <p:sp>
        <p:nvSpPr>
          <p:cNvPr id="41" name="四角形: 角を丸くする 40">
            <a:extLst>
              <a:ext uri="{FF2B5EF4-FFF2-40B4-BE49-F238E27FC236}">
                <a16:creationId xmlns:a16="http://schemas.microsoft.com/office/drawing/2014/main" id="{83B42736-7E28-40D7-A51D-40C3F8C929E9}"/>
              </a:ext>
            </a:extLst>
          </p:cNvPr>
          <p:cNvSpPr/>
          <p:nvPr/>
        </p:nvSpPr>
        <p:spPr>
          <a:xfrm>
            <a:off x="181924" y="8068155"/>
            <a:ext cx="2781195" cy="4320755"/>
          </a:xfrm>
          <a:prstGeom prst="roundRect">
            <a:avLst>
              <a:gd name="adj" fmla="val 2429"/>
            </a:avLst>
          </a:prstGeom>
          <a:noFill/>
          <a:ln w="381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24629C7D-B890-4F43-9A53-92406B675A3B}"/>
              </a:ext>
            </a:extLst>
          </p:cNvPr>
          <p:cNvSpPr txBox="1"/>
          <p:nvPr/>
        </p:nvSpPr>
        <p:spPr>
          <a:xfrm>
            <a:off x="1581873" y="10872484"/>
            <a:ext cx="1591519" cy="767789"/>
          </a:xfrm>
          <a:prstGeom prst="roundRect">
            <a:avLst/>
          </a:prstGeom>
          <a:solidFill>
            <a:schemeClr val="accent6">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txBody>
          <a:bodyPr wrap="square" lIns="72000" rIns="72000" rtlCol="0">
            <a:noAutofit/>
          </a:bodyPr>
          <a:lstStyle/>
          <a:p>
            <a:r>
              <a:rPr kumimoji="1" lang="ja-JP" altLang="en-US" sz="1050" dirty="0">
                <a:latin typeface="メイリオ" panose="020B0604030504040204" pitchFamily="50" charset="-128"/>
                <a:ea typeface="メイリオ" panose="020B0604030504040204" pitchFamily="50" charset="-128"/>
              </a:rPr>
              <a:t>課題は、ミニッツペーパーとしての利用ンも対応し、テキストのみの提出も可能です。</a:t>
            </a:r>
          </a:p>
        </p:txBody>
      </p:sp>
      <p:sp>
        <p:nvSpPr>
          <p:cNvPr id="42" name="テキスト ボックス 41">
            <a:extLst>
              <a:ext uri="{FF2B5EF4-FFF2-40B4-BE49-F238E27FC236}">
                <a16:creationId xmlns:a16="http://schemas.microsoft.com/office/drawing/2014/main" id="{BE097F93-9045-4B2A-8CB8-8F3FD47A9D5E}"/>
              </a:ext>
            </a:extLst>
          </p:cNvPr>
          <p:cNvSpPr txBox="1"/>
          <p:nvPr/>
        </p:nvSpPr>
        <p:spPr>
          <a:xfrm>
            <a:off x="1581873" y="10025603"/>
            <a:ext cx="1591519" cy="767789"/>
          </a:xfrm>
          <a:prstGeom prst="roundRect">
            <a:avLst/>
          </a:prstGeom>
          <a:solidFill>
            <a:schemeClr val="accent6">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txBody>
          <a:bodyPr wrap="square" lIns="72000" rIns="72000" rtlCol="0">
            <a:noAutofit/>
          </a:bodyPr>
          <a:lstStyle/>
          <a:p>
            <a:r>
              <a:rPr kumimoji="1" lang="ja-JP" altLang="en-US" sz="1050" dirty="0">
                <a:latin typeface="メイリオ" panose="020B0604030504040204" pitchFamily="50" charset="-128"/>
                <a:ea typeface="メイリオ" panose="020B0604030504040204" pitchFamily="50" charset="-128"/>
              </a:rPr>
              <a:t>学生別の提出状況の確認及び、提出されたファイルの一括ダウンロードを行えます。</a:t>
            </a:r>
          </a:p>
        </p:txBody>
      </p:sp>
      <p:sp>
        <p:nvSpPr>
          <p:cNvPr id="40" name="テキスト ボックス 39">
            <a:extLst>
              <a:ext uri="{FF2B5EF4-FFF2-40B4-BE49-F238E27FC236}">
                <a16:creationId xmlns:a16="http://schemas.microsoft.com/office/drawing/2014/main" id="{E5271AB6-19E1-412A-A6F9-489A3AB7A5C0}"/>
              </a:ext>
            </a:extLst>
          </p:cNvPr>
          <p:cNvSpPr txBox="1"/>
          <p:nvPr/>
        </p:nvSpPr>
        <p:spPr>
          <a:xfrm>
            <a:off x="1581873" y="6157730"/>
            <a:ext cx="1591519" cy="625035"/>
          </a:xfrm>
          <a:prstGeom prst="roundRect">
            <a:avLst/>
          </a:prstGeom>
          <a:solidFill>
            <a:schemeClr val="accent6">
              <a:lumMod val="20000"/>
              <a:lumOff val="80000"/>
            </a:schemeClr>
          </a:solidFill>
          <a:ln>
            <a:solidFill>
              <a:schemeClr val="bg1">
                <a:lumMod val="65000"/>
              </a:schemeClr>
            </a:solidFill>
          </a:ln>
          <a:effectLst>
            <a:outerShdw blurRad="50800" dist="38100" dir="2700000" algn="tl" rotWithShape="0">
              <a:prstClr val="black">
                <a:alpha val="40000"/>
              </a:prstClr>
            </a:outerShdw>
          </a:effectLst>
        </p:spPr>
        <p:txBody>
          <a:bodyPr wrap="square" lIns="72000" rIns="72000" rtlCol="0">
            <a:noAutofit/>
          </a:bodyPr>
          <a:lstStyle/>
          <a:p>
            <a:r>
              <a:rPr kumimoji="1" lang="ja-JP" altLang="en-US" sz="1050" dirty="0">
                <a:latin typeface="メイリオ" panose="020B0604030504040204" pitchFamily="50" charset="-128"/>
                <a:ea typeface="メイリオ" panose="020B0604030504040204" pitchFamily="50" charset="-128"/>
              </a:rPr>
              <a:t>本課題に関するタイムライン上のやり取りがここにも表示されます。</a:t>
            </a:r>
          </a:p>
        </p:txBody>
      </p:sp>
    </p:spTree>
    <p:extLst>
      <p:ext uri="{BB962C8B-B14F-4D97-AF65-F5344CB8AC3E}">
        <p14:creationId xmlns:p14="http://schemas.microsoft.com/office/powerpoint/2010/main" val="4156228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17311</TotalTime>
  <Words>1205</Words>
  <Application>Microsoft Office PowerPoint</Application>
  <PresentationFormat>A3 297x420 mm</PresentationFormat>
  <Paragraphs>129</Paragraphs>
  <Slides>3</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vt:i4>
      </vt:variant>
    </vt:vector>
  </HeadingPairs>
  <TitlesOfParts>
    <vt:vector size="9" baseType="lpstr">
      <vt:lpstr>メイリオ</vt:lpstr>
      <vt:lpstr>Arial</vt:lpstr>
      <vt:lpstr>Calibri</vt:lpstr>
      <vt:lpstr>Wingdings</vt:lpstr>
      <vt:lpstr>Office ​​テーマ</vt:lpstr>
      <vt:lpstr>ビットマップ イメージ</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Kuwaki Yasuhiro</dc:creator>
  <cp:lastModifiedBy>片桐 学び研</cp:lastModifiedBy>
  <cp:revision>177</cp:revision>
  <dcterms:created xsi:type="dcterms:W3CDTF">2013-10-05T01:43:34Z</dcterms:created>
  <dcterms:modified xsi:type="dcterms:W3CDTF">2025-10-15T05:55:57Z</dcterms:modified>
</cp:coreProperties>
</file>