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4" r:id="rId2"/>
    <p:sldId id="262" r:id="rId3"/>
  </p:sldIdLst>
  <p:sldSz cx="7429500" cy="10591800"/>
  <p:notesSz cx="7086600" cy="102108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HG創英角ｺﾞｼｯｸUB" panose="020B09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>
          <p15:clr>
            <a:srgbClr val="A4A3A4"/>
          </p15:clr>
        </p15:guide>
        <p15:guide id="2" pos="2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5F5F5"/>
    <a:srgbClr val="FF2525"/>
    <a:srgbClr val="FF6565"/>
    <a:srgbClr val="FFDCB9"/>
    <a:srgbClr val="FF6600"/>
    <a:srgbClr val="B3B3B3"/>
    <a:srgbClr val="048A84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0" autoAdjust="0"/>
    <p:restoredTop sz="95788" autoAdjust="0"/>
  </p:normalViewPr>
  <p:slideViewPr>
    <p:cSldViewPr snapToGrid="0">
      <p:cViewPr>
        <p:scale>
          <a:sx n="125" d="100"/>
          <a:sy n="125" d="100"/>
        </p:scale>
        <p:origin x="696" y="234"/>
      </p:cViewPr>
      <p:guideLst>
        <p:guide orient="horz" pos="3336"/>
        <p:guide pos="23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3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1213"/>
            <a:ext cx="30734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01213"/>
            <a:ext cx="30734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92" tIns="47000" rIns="93992" bIns="47000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296445-229D-4564-BEDA-989EBEC59D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70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7213" y="3290888"/>
            <a:ext cx="6315075" cy="22701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4425" y="6002338"/>
            <a:ext cx="5200650" cy="2706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53CF-5D4B-4B74-A2D1-E617BB7408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409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E74F-BF67-4678-9BFE-76045B7D8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44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94313" y="941388"/>
            <a:ext cx="1577975" cy="84724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57213" y="941388"/>
            <a:ext cx="4584700" cy="84724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6AA64-E765-48B0-ABE4-8DB24E305D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9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E96A-C7FA-45FA-8F5A-711FEE7AD0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00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375" y="6805613"/>
            <a:ext cx="6315075" cy="2105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7375" y="4489450"/>
            <a:ext cx="6315075" cy="23161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0C2-B830-425E-AB86-2C9EB5ED29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347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7213" y="3060700"/>
            <a:ext cx="3081337" cy="635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90950" y="3060700"/>
            <a:ext cx="3081338" cy="635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07B4-C241-471E-BE1F-8321955977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6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475" y="423863"/>
            <a:ext cx="6686550" cy="17653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1475" y="2370138"/>
            <a:ext cx="3282950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1475" y="3359150"/>
            <a:ext cx="3282950" cy="6102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773488" y="2370138"/>
            <a:ext cx="3284537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773488" y="3359150"/>
            <a:ext cx="3284537" cy="6102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7262-E558-46EF-A797-AC36F30F61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41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A046-6099-4B91-8ACC-4B6FC8B15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66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986B-9611-4D62-B41E-A0205EC62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00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475" y="422275"/>
            <a:ext cx="2444750" cy="1793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5125" y="422275"/>
            <a:ext cx="4152900" cy="903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1475" y="2216150"/>
            <a:ext cx="2444750" cy="724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B281-9065-4A31-A9E3-27AA5FE6B2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78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5738" y="7413625"/>
            <a:ext cx="4457700" cy="876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55738" y="946150"/>
            <a:ext cx="4457700" cy="6354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55738" y="8289925"/>
            <a:ext cx="4457700" cy="1243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F374-B91E-48D9-B374-D87C9F0412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947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941388"/>
            <a:ext cx="63150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3060700"/>
            <a:ext cx="63150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7213" y="9650413"/>
            <a:ext cx="15478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defTabSz="1001713" eaLnBrk="1" hangingPunct="1">
              <a:defRPr sz="15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38413" y="9650413"/>
            <a:ext cx="23526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algn="ctr" defTabSz="1001713" eaLnBrk="1" hangingPunct="1">
              <a:defRPr sz="150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24475" y="9650413"/>
            <a:ext cx="15478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4" tIns="50067" rIns="100134" bIns="50067" numCol="1" anchor="t" anchorCtr="0" compatLnSpc="1">
            <a:prstTxWarp prst="textNoShape">
              <a:avLst/>
            </a:prstTxWarp>
          </a:bodyPr>
          <a:lstStyle>
            <a:lvl1pPr algn="r" defTabSz="1001713" eaLnBrk="1" hangingPunct="1">
              <a:defRPr sz="15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A256A5-8DE4-4107-AD74-7C5D78E1AC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74650" indent="-374650" algn="l" defTabSz="1001713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4325" algn="l" defTabSz="1001713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50950" indent="-249238" algn="l" defTabSz="1001713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52600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52663" indent="-249238" algn="l" defTabSz="1001713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098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670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242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081463" indent="-249238" algn="l" defTabSz="1001713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眠れない夜にはヒツジを数え…るな！？眠りとヒツジに関するホントと間違いの3枚目の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78" y="0"/>
            <a:ext cx="17296109" cy="10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0" y="-185200"/>
            <a:ext cx="7429500" cy="109801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19119" y="9366970"/>
            <a:ext cx="5840818" cy="1027814"/>
          </a:xfrm>
          <a:prstGeom prst="roundRect">
            <a:avLst/>
          </a:prstGeom>
          <a:solidFill>
            <a:srgbClr val="B3B3B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0" y="949844"/>
            <a:ext cx="7429500" cy="171538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78" name="Text Box 85"/>
          <p:cNvSpPr txBox="1">
            <a:spLocks noChangeArrowheads="1"/>
          </p:cNvSpPr>
          <p:nvPr/>
        </p:nvSpPr>
        <p:spPr bwMode="auto">
          <a:xfrm>
            <a:off x="84138" y="984663"/>
            <a:ext cx="72485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4" tIns="144000" rIns="100134" bIns="50067"/>
          <a:lstStyle>
            <a:lvl1pPr defTabSz="1001713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1001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1001713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1001713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1001713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クラス単位でのＳＮＳ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通知機能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lnSpc>
                <a:spcPts val="8500"/>
              </a:lnSpc>
              <a:spcBef>
                <a:spcPct val="0"/>
              </a:spcBef>
              <a:buFontTx/>
              <a:buNone/>
            </a:pPr>
            <a:r>
              <a:rPr lang="en-US" altLang="ja-JP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HG創英角ｺﾞｼｯｸUB" panose="020B0909000000000000" pitchFamily="49" charset="-128"/>
              </a:rPr>
              <a:t>melly</a:t>
            </a:r>
            <a:endParaRPr lang="en-US" altLang="ja-JP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HG創英角ｺﾞｼｯｸUB" panose="020B09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ea typeface="HG創英角ｺﾞｼｯｸUB" panose="020B09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6425" y="7510329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履修申告が確定する</a:t>
            </a:r>
            <a:endParaRPr lang="en-US" altLang="ja-JP" sz="1400" dirty="0"/>
          </a:p>
        </p:txBody>
      </p:sp>
      <p:sp>
        <p:nvSpPr>
          <p:cNvPr id="3080" name="テキスト ボックス 2"/>
          <p:cNvSpPr txBox="1">
            <a:spLocks noChangeArrowheads="1"/>
          </p:cNvSpPr>
          <p:nvPr/>
        </p:nvSpPr>
        <p:spPr bwMode="auto">
          <a:xfrm>
            <a:off x="861868" y="111357"/>
            <a:ext cx="4288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大学からの連絡をスマホで受け取り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授業のやり取りを円滑にするアプリ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5578549" y="1611679"/>
            <a:ext cx="1552353" cy="649968"/>
          </a:xfrm>
          <a:prstGeom prst="wedgeEllipseCallout">
            <a:avLst>
              <a:gd name="adj1" fmla="val -69729"/>
              <a:gd name="adj2" fmla="val 3979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ＬＩＮＥ</a:t>
            </a:r>
            <a:endParaRPr lang="en-US" altLang="ja-JP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グループみたいなもの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6425" y="7040433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履修申告をする</a:t>
            </a:r>
            <a:endParaRPr lang="en-US" altLang="ja-JP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87600" y="7556468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アプリにログインする</a:t>
            </a:r>
            <a:endParaRPr lang="en-US" altLang="ja-JP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7600" y="7086739"/>
            <a:ext cx="2232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アプリをインストールする</a:t>
            </a:r>
            <a:endParaRPr lang="en-US" altLang="ja-JP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68776" y="7086739"/>
            <a:ext cx="2232000" cy="788937"/>
          </a:xfrm>
          <a:prstGeom prst="roundRect">
            <a:avLst>
              <a:gd name="adj" fmla="val 7328"/>
            </a:avLst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Ａ</a:t>
            </a:r>
            <a:r>
              <a:rPr lang="en-US" altLang="ja-JP" sz="1400" dirty="0"/>
              <a:t>-P</a:t>
            </a:r>
            <a:r>
              <a:rPr lang="ja-JP" altLang="en-US" sz="1400" dirty="0"/>
              <a:t>ｏｒｔａｌ上の</a:t>
            </a:r>
            <a:endParaRPr lang="en-US" altLang="ja-JP" sz="1400" dirty="0"/>
          </a:p>
          <a:p>
            <a:r>
              <a:rPr lang="ja-JP" altLang="en-US" sz="1400" dirty="0"/>
              <a:t>「</a:t>
            </a:r>
            <a:r>
              <a:rPr lang="en-US" altLang="ja-JP" sz="1400" dirty="0" err="1"/>
              <a:t>melly</a:t>
            </a:r>
            <a:r>
              <a:rPr lang="ja-JP" altLang="en-US" sz="1400" dirty="0"/>
              <a:t>」という</a:t>
            </a:r>
            <a:endParaRPr lang="en-US" altLang="ja-JP" sz="1400" dirty="0"/>
          </a:p>
          <a:p>
            <a:r>
              <a:rPr lang="ja-JP" altLang="en-US" sz="1400" dirty="0"/>
              <a:t>メニューを押す</a:t>
            </a:r>
            <a:endParaRPr lang="en-US" altLang="ja-JP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6425" y="7980225"/>
            <a:ext cx="6794351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授業単位にＬｉｎｅグループみたいなのが表示される </a:t>
            </a:r>
            <a:endParaRPr lang="en-US" altLang="ja-JP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6425" y="8450121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先生がメッセージを送ると受講者に届く</a:t>
            </a:r>
            <a:endParaRPr lang="en-US" altLang="ja-JP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6425" y="8920013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メッセージに対して自由に発言できる</a:t>
            </a:r>
            <a:endParaRPr lang="en-US" altLang="ja-JP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87600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5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スマホアプリで使う流れ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68776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5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で使う流れ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6425" y="6643485"/>
            <a:ext cx="2232000" cy="360000"/>
          </a:xfrm>
          <a:prstGeom prst="roundRect">
            <a:avLst>
              <a:gd name="adj" fmla="val 0"/>
            </a:avLst>
          </a:prstGeom>
          <a:solidFill>
            <a:srgbClr val="048A84">
              <a:alpha val="84706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グループのできる流れ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二等辺三角形 11"/>
          <p:cNvSpPr/>
          <p:nvPr/>
        </p:nvSpPr>
        <p:spPr>
          <a:xfrm flipV="1">
            <a:off x="1278425" y="787127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flipV="1">
            <a:off x="3559600" y="7904574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/>
        </p:nvSpPr>
        <p:spPr>
          <a:xfrm flipV="1">
            <a:off x="5840776" y="7904574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/>
          <p:cNvSpPr/>
          <p:nvPr/>
        </p:nvSpPr>
        <p:spPr>
          <a:xfrm flipV="1">
            <a:off x="1854425" y="83573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二等辺三角形 45"/>
          <p:cNvSpPr/>
          <p:nvPr/>
        </p:nvSpPr>
        <p:spPr>
          <a:xfrm flipV="1">
            <a:off x="1854425" y="8827253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8" y="9386160"/>
            <a:ext cx="1193173" cy="89341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959721" y="9322367"/>
            <a:ext cx="3676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Let’s try</a:t>
            </a:r>
            <a:endParaRPr kumimoji="1"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5742432" y="9464506"/>
            <a:ext cx="1618488" cy="813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ctr"/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設定方法は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裏面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1458719" y="2873281"/>
            <a:ext cx="4416552" cy="3513321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465" y1="10601" x2="57576" y2="14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686" y="4164767"/>
            <a:ext cx="729026" cy="104199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651" y="4352610"/>
            <a:ext cx="405220" cy="694662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2231916" y="3966293"/>
            <a:ext cx="497243" cy="333153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形吹き出し 24"/>
          <p:cNvSpPr/>
          <p:nvPr/>
        </p:nvSpPr>
        <p:spPr>
          <a:xfrm flipH="1">
            <a:off x="4703695" y="4218935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形吹き出し 25"/>
          <p:cNvSpPr/>
          <p:nvPr/>
        </p:nvSpPr>
        <p:spPr>
          <a:xfrm flipH="1">
            <a:off x="5138149" y="4040721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形吹き出し 26"/>
          <p:cNvSpPr/>
          <p:nvPr/>
        </p:nvSpPr>
        <p:spPr>
          <a:xfrm flipH="1">
            <a:off x="4649052" y="5011828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形吹き出し 27"/>
          <p:cNvSpPr/>
          <p:nvPr/>
        </p:nvSpPr>
        <p:spPr>
          <a:xfrm flipH="1">
            <a:off x="5088531" y="4827530"/>
            <a:ext cx="290939" cy="194929"/>
          </a:xfrm>
          <a:prstGeom prst="wedgeEllipseCallout">
            <a:avLst>
              <a:gd name="adj1" fmla="val -50769"/>
              <a:gd name="adj2" fmla="val 5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317" y="5000878"/>
            <a:ext cx="405220" cy="694662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6281" y="4193386"/>
            <a:ext cx="405220" cy="694662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584" y1="7971" x2="50932" y2="13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334" y="5169201"/>
            <a:ext cx="405220" cy="694662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723" y="3508104"/>
            <a:ext cx="1409772" cy="2743341"/>
          </a:xfrm>
          <a:prstGeom prst="rect">
            <a:avLst/>
          </a:prstGeom>
        </p:spPr>
      </p:pic>
      <p:sp>
        <p:nvSpPr>
          <p:cNvPr id="66" name="二等辺三角形 65"/>
          <p:cNvSpPr/>
          <p:nvPr/>
        </p:nvSpPr>
        <p:spPr>
          <a:xfrm flipV="1">
            <a:off x="1278425" y="7401381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/>
          <p:nvPr/>
        </p:nvSpPr>
        <p:spPr>
          <a:xfrm flipV="1">
            <a:off x="3559600" y="74501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2"/>
          <p:cNvSpPr txBox="1">
            <a:spLocks noChangeArrowheads="1"/>
          </p:cNvSpPr>
          <p:nvPr/>
        </p:nvSpPr>
        <p:spPr bwMode="auto">
          <a:xfrm>
            <a:off x="1830595" y="2955830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先生やクラスの仲間とやり取りできる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大学からの連絡を確認できる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3333" y1="12333" x2="43333" y2="12333"/>
                        <a14:foregroundMark x1="54000" y1="7333" x2="84333" y2="24333"/>
                        <a14:foregroundMark x1="10667" y1="7000" x2="83333" y2="88333"/>
                        <a14:foregroundMark x1="14667" y1="10667" x2="50000" y2="10000"/>
                        <a14:foregroundMark x1="28333" y1="19333" x2="72667" y2="54667"/>
                        <a14:foregroundMark x1="25000" y1="49333" x2="72000" y2="48667"/>
                        <a14:foregroundMark x1="12000" y1="10333" x2="7000" y2="25000"/>
                        <a14:foregroundMark x1="6000" y1="29333" x2="38333" y2="31000"/>
                        <a14:foregroundMark x1="22000" y1="30333" x2="17000" y2="86667"/>
                        <a14:foregroundMark x1="18333" y1="89000" x2="76000" y2="91000"/>
                        <a14:foregroundMark x1="77667" y1="90667" x2="80333" y2="8333"/>
                        <a14:foregroundMark x1="14667" y1="5000" x2="75667" y2="4333"/>
                        <a14:foregroundMark x1="80000" y1="3333" x2="96667" y2="30000"/>
                        <a14:foregroundMark x1="94333" y1="31667" x2="91333" y2="85000"/>
                        <a14:foregroundMark x1="78667" y1="89000" x2="26667" y2="75667"/>
                        <a14:foregroundMark x1="15000" y1="91667" x2="5333" y2="51667"/>
                        <a14:foregroundMark x1="49333" y1="19333" x2="27000" y2="5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" y="64008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08A5F9-4E31-FF58-6FCB-CC03E6410780}"/>
              </a:ext>
            </a:extLst>
          </p:cNvPr>
          <p:cNvSpPr txBox="1"/>
          <p:nvPr/>
        </p:nvSpPr>
        <p:spPr>
          <a:xfrm>
            <a:off x="3716776" y="8450121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>
                <a:latin typeface="+mn-ea"/>
              </a:rPr>
              <a:t>確認すべき情報が公開されると通知が届く</a:t>
            </a:r>
            <a:endParaRPr lang="en-US" altLang="ja-JP" sz="1400" dirty="0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3A081021-5D08-2B1A-22A4-438D82575267}"/>
              </a:ext>
            </a:extLst>
          </p:cNvPr>
          <p:cNvSpPr/>
          <p:nvPr/>
        </p:nvSpPr>
        <p:spPr>
          <a:xfrm flipV="1">
            <a:off x="5264776" y="8357357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2E82E6F-3610-3AA7-CA76-70AB853AE026}"/>
              </a:ext>
            </a:extLst>
          </p:cNvPr>
          <p:cNvSpPr txBox="1"/>
          <p:nvPr/>
        </p:nvSpPr>
        <p:spPr>
          <a:xfrm>
            <a:off x="3716776" y="8920013"/>
            <a:ext cx="3384000" cy="324000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ctr" eaLnBrk="1" hangingPunct="1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ワンタップで内容を確認できる</a:t>
            </a:r>
            <a:endParaRPr lang="en-US" altLang="ja-JP" sz="1400" dirty="0"/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A747D5DF-577C-F25F-9434-05E33D9EB110}"/>
              </a:ext>
            </a:extLst>
          </p:cNvPr>
          <p:cNvSpPr/>
          <p:nvPr/>
        </p:nvSpPr>
        <p:spPr>
          <a:xfrm flipV="1">
            <a:off x="5264776" y="8827253"/>
            <a:ext cx="288000" cy="72000"/>
          </a:xfrm>
          <a:prstGeom prst="triangle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5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6ECF20D-DE9D-EA32-7FCC-53FA9AC86FAB}"/>
              </a:ext>
            </a:extLst>
          </p:cNvPr>
          <p:cNvGrpSpPr/>
          <p:nvPr/>
        </p:nvGrpSpPr>
        <p:grpSpPr>
          <a:xfrm>
            <a:off x="2479268" y="6097776"/>
            <a:ext cx="1800000" cy="3124592"/>
            <a:chOff x="1091697" y="5260365"/>
            <a:chExt cx="1822620" cy="3303128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EC57FD2-D9F4-0BE3-2751-DC8B5779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05"/>
            <a:stretch>
              <a:fillRect/>
            </a:stretch>
          </p:blipFill>
          <p:spPr>
            <a:xfrm>
              <a:off x="1102483" y="5260365"/>
              <a:ext cx="1811834" cy="330312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DFF229C7-BBB6-0FA7-94B0-45EEE258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54"/>
            <a:stretch>
              <a:fillRect/>
            </a:stretch>
          </p:blipFill>
          <p:spPr>
            <a:xfrm>
              <a:off x="1091697" y="8320997"/>
              <a:ext cx="1811834" cy="24185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6E9F5CDC-9633-3A24-2BA0-4FF619394C39}"/>
              </a:ext>
            </a:extLst>
          </p:cNvPr>
          <p:cNvGrpSpPr/>
          <p:nvPr/>
        </p:nvGrpSpPr>
        <p:grpSpPr>
          <a:xfrm>
            <a:off x="5237201" y="2907541"/>
            <a:ext cx="1800000" cy="2544152"/>
            <a:chOff x="5237201" y="2907541"/>
            <a:chExt cx="1800000" cy="2544152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664067B-E440-7116-C610-C61ADBFE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70" b="26975"/>
            <a:stretch>
              <a:fillRect/>
            </a:stretch>
          </p:blipFill>
          <p:spPr>
            <a:xfrm>
              <a:off x="5237201" y="2907541"/>
              <a:ext cx="1800000" cy="25437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CD29BEF8-9E98-6181-1A2E-D842AFB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7411" b="7637"/>
            <a:stretch>
              <a:fillRect/>
            </a:stretch>
          </p:blipFill>
          <p:spPr>
            <a:xfrm>
              <a:off x="5237201" y="3168196"/>
              <a:ext cx="1800000" cy="228349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393BA5D1-4070-4924-89FA-FB69940F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2" y="857931"/>
            <a:ext cx="1013460" cy="626745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ED4CCE9-BD9A-8813-CF1A-030B0FDC85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6"/>
          <a:stretch/>
        </p:blipFill>
        <p:spPr bwMode="auto">
          <a:xfrm>
            <a:off x="5477228" y="8278921"/>
            <a:ext cx="1800000" cy="1914107"/>
          </a:xfrm>
          <a:prstGeom prst="rect">
            <a:avLst/>
          </a:prstGeom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10" name="テキスト ボックス 51"/>
          <p:cNvSpPr txBox="1">
            <a:spLocks noChangeArrowheads="1"/>
          </p:cNvSpPr>
          <p:nvPr/>
        </p:nvSpPr>
        <p:spPr bwMode="auto">
          <a:xfrm>
            <a:off x="0" y="389619"/>
            <a:ext cx="742950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melly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クラスのコミュニケーションと大学からの連絡確認を円滑にし、より充実した授業・大学生活を送るための基盤ツールです。機能は次の４つ。先生と直接やり取りする機会が増えますので、言葉遣いに気を付け、節度を持って利用しましょう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74295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Melly</a:t>
            </a:r>
            <a:r>
              <a:rPr lang="ja-JP" alt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って</a:t>
            </a:r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どんなもの？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0" y="2263139"/>
            <a:ext cx="74295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2000">
            <a:noAutofit/>
          </a:bodyPr>
          <a:lstStyle/>
          <a:p>
            <a:pPr algn="ctr" eaLnBrk="1" hangingPunct="1">
              <a:defRPr/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スマホアプリの設定方法（初回のみ）</a:t>
            </a:r>
          </a:p>
        </p:txBody>
      </p:sp>
      <p:sp>
        <p:nvSpPr>
          <p:cNvPr id="114" name="テキスト ボックス 113"/>
          <p:cNvSpPr txBox="1">
            <a:spLocks noChangeArrowheads="1"/>
          </p:cNvSpPr>
          <p:nvPr/>
        </p:nvSpPr>
        <p:spPr bwMode="auto">
          <a:xfrm>
            <a:off x="0" y="2621599"/>
            <a:ext cx="3071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L&amp;D System Design </a:t>
            </a:r>
            <a:r>
              <a:rPr lang="en-US" altLang="ja-JP" sz="1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lab,inc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が提供する  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</a:t>
            </a:r>
            <a:r>
              <a:rPr lang="en-US" altLang="ja-JP" sz="1000" dirty="0" err="1">
                <a:latin typeface="Cooper Black" panose="0208090404030B020404" pitchFamily="18" charset="0"/>
                <a:ea typeface="メイリオ" panose="020B0604030504040204" pitchFamily="50" charset="-128"/>
              </a:rPr>
              <a:t>melly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をインストール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50412" y="3085774"/>
            <a:ext cx="814388" cy="1042910"/>
            <a:chOff x="3966743" y="1663843"/>
            <a:chExt cx="814388" cy="1042910"/>
          </a:xfrm>
        </p:grpSpPr>
        <p:sp>
          <p:nvSpPr>
            <p:cNvPr id="109" name="テキスト ボックス 108"/>
            <p:cNvSpPr txBox="1">
              <a:spLocks noChangeArrowheads="1"/>
            </p:cNvSpPr>
            <p:nvPr/>
          </p:nvSpPr>
          <p:spPr bwMode="auto">
            <a:xfrm>
              <a:off x="3967137" y="2460532"/>
              <a:ext cx="813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Android</a:t>
              </a:r>
            </a:p>
          </p:txBody>
        </p:sp>
        <p:pic>
          <p:nvPicPr>
            <p:cNvPr id="3074" name="Picture 2" descr="https://www.cman.jp/QRcode/make/qr/201604030902161553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743" y="1663843"/>
              <a:ext cx="814388" cy="81438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1435022" y="3085774"/>
            <a:ext cx="813600" cy="1042910"/>
            <a:chOff x="5051353" y="1663843"/>
            <a:chExt cx="813600" cy="1042910"/>
          </a:xfrm>
        </p:grpSpPr>
        <p:pic>
          <p:nvPicPr>
            <p:cNvPr id="3076" name="Picture 4" descr="https://www.cman.jp/QRcode/make/qr/2016040309041118202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53" y="1663843"/>
              <a:ext cx="813600" cy="8136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テキスト ボックス 117"/>
            <p:cNvSpPr txBox="1">
              <a:spLocks noChangeArrowheads="1"/>
            </p:cNvSpPr>
            <p:nvPr/>
          </p:nvSpPr>
          <p:spPr bwMode="auto">
            <a:xfrm>
              <a:off x="5051353" y="2460532"/>
              <a:ext cx="813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5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1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333" y1="12333" x2="43333" y2="12333"/>
                        <a14:foregroundMark x1="54000" y1="7333" x2="84333" y2="24333"/>
                        <a14:foregroundMark x1="10667" y1="7000" x2="83333" y2="88333"/>
                        <a14:foregroundMark x1="14667" y1="10667" x2="50000" y2="10000"/>
                        <a14:foregroundMark x1="28333" y1="19333" x2="72667" y2="54667"/>
                        <a14:foregroundMark x1="25000" y1="49333" x2="72000" y2="48667"/>
                        <a14:foregroundMark x1="12000" y1="10333" x2="7000" y2="25000"/>
                        <a14:foregroundMark x1="6000" y1="29333" x2="38333" y2="31000"/>
                        <a14:foregroundMark x1="22000" y1="30333" x2="17000" y2="86667"/>
                        <a14:foregroundMark x1="18333" y1="89000" x2="76000" y2="91000"/>
                        <a14:foregroundMark x1="77667" y1="90667" x2="80333" y2="8333"/>
                        <a14:foregroundMark x1="14667" y1="5000" x2="75667" y2="4333"/>
                        <a14:foregroundMark x1="80000" y1="3333" x2="96667" y2="30000"/>
                        <a14:foregroundMark x1="94333" y1="31667" x2="91333" y2="85000"/>
                        <a14:foregroundMark x1="78667" y1="89000" x2="26667" y2="75667"/>
                        <a14:foregroundMark x1="15000" y1="91667" x2="5333" y2="51667"/>
                        <a14:foregroundMark x1="49333" y1="19333" x2="27000" y2="5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18" y="4088831"/>
            <a:ext cx="1568283" cy="1568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8" name="テキスト ボックス 127"/>
          <p:cNvSpPr txBox="1">
            <a:spLocks noChangeArrowheads="1"/>
          </p:cNvSpPr>
          <p:nvPr/>
        </p:nvSpPr>
        <p:spPr bwMode="auto">
          <a:xfrm>
            <a:off x="2924872" y="2621599"/>
            <a:ext cx="223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学校コード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sample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0" name="テキスト ボックス 129"/>
          <p:cNvSpPr txBox="1">
            <a:spLocks noChangeArrowheads="1"/>
          </p:cNvSpPr>
          <p:nvPr/>
        </p:nvSpPr>
        <p:spPr bwMode="auto">
          <a:xfrm>
            <a:off x="5064221" y="2621599"/>
            <a:ext cx="223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でログインを選択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1" name="テキスト ボックス 130"/>
          <p:cNvSpPr txBox="1">
            <a:spLocks noChangeArrowheads="1"/>
          </p:cNvSpPr>
          <p:nvPr/>
        </p:nvSpPr>
        <p:spPr bwMode="auto">
          <a:xfrm>
            <a:off x="118354" y="5734427"/>
            <a:ext cx="223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ポータルが表示されたら自分の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ID/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パスワードでログイン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1"/>
          <a:srcRect b="10217"/>
          <a:stretch>
            <a:fillRect/>
          </a:stretch>
        </p:blipFill>
        <p:spPr>
          <a:xfrm>
            <a:off x="3085500" y="2907932"/>
            <a:ext cx="1800000" cy="25437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1" name="テキスト ボックス 140"/>
          <p:cNvSpPr txBox="1">
            <a:spLocks noChangeArrowheads="1"/>
          </p:cNvSpPr>
          <p:nvPr/>
        </p:nvSpPr>
        <p:spPr bwMode="auto">
          <a:xfrm>
            <a:off x="2204723" y="5734427"/>
            <a:ext cx="223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 アプリのホームが表示されます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（次からはこの画面が開きます）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2" name="二等辺三角形 141"/>
          <p:cNvSpPr/>
          <p:nvPr/>
        </p:nvSpPr>
        <p:spPr>
          <a:xfrm rot="16200000" flipH="1" flipV="1">
            <a:off x="4845350" y="4289558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二等辺三角形 142"/>
          <p:cNvSpPr/>
          <p:nvPr/>
        </p:nvSpPr>
        <p:spPr>
          <a:xfrm rot="16200000" flipH="1" flipV="1">
            <a:off x="6997052" y="4296200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16200000" flipH="1" flipV="1">
            <a:off x="-47501" y="7290105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二等辺三角形 144"/>
          <p:cNvSpPr/>
          <p:nvPr/>
        </p:nvSpPr>
        <p:spPr>
          <a:xfrm rot="16200000" flipH="1" flipV="1">
            <a:off x="2083868" y="7291789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二等辺三角形 145"/>
          <p:cNvSpPr/>
          <p:nvPr/>
        </p:nvSpPr>
        <p:spPr>
          <a:xfrm rot="16200000" flipH="1" flipV="1">
            <a:off x="2688535" y="4309671"/>
            <a:ext cx="432000" cy="90000"/>
          </a:xfrm>
          <a:prstGeom prst="triangle">
            <a:avLst/>
          </a:prstGeom>
          <a:solidFill>
            <a:srgbClr val="FF9966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テキスト ボックス 147"/>
          <p:cNvSpPr txBox="1">
            <a:spLocks noChangeArrowheads="1"/>
          </p:cNvSpPr>
          <p:nvPr/>
        </p:nvSpPr>
        <p:spPr bwMode="auto">
          <a:xfrm>
            <a:off x="118937" y="9587294"/>
            <a:ext cx="262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にログインする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" y="9270259"/>
            <a:ext cx="4430012" cy="28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108000" anchor="ctr" anchorCtr="0">
            <a:noAutofit/>
          </a:bodyPr>
          <a:lstStyle/>
          <a:p>
            <a:pPr algn="ctr" eaLnBrk="1" hangingPunct="1">
              <a:defRPr/>
            </a:pPr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では設定不要です</a:t>
            </a:r>
          </a:p>
        </p:txBody>
      </p:sp>
      <p:pic>
        <p:nvPicPr>
          <p:cNvPr id="150" name="図 1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0302" y="9625006"/>
            <a:ext cx="765903" cy="3030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1" name="テキスト ボックス 150"/>
          <p:cNvSpPr txBox="1">
            <a:spLocks noChangeArrowheads="1"/>
          </p:cNvSpPr>
          <p:nvPr/>
        </p:nvSpPr>
        <p:spPr bwMode="auto">
          <a:xfrm>
            <a:off x="118937" y="9814330"/>
            <a:ext cx="262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Melly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というメニューを押す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2" name="テキスト ボックス 151"/>
          <p:cNvSpPr txBox="1">
            <a:spLocks noChangeArrowheads="1"/>
          </p:cNvSpPr>
          <p:nvPr/>
        </p:nvSpPr>
        <p:spPr bwMode="auto">
          <a:xfrm>
            <a:off x="369550" y="10023873"/>
            <a:ext cx="3345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履修申告が確定するまでは何も表示されません。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2" name="テキスト ボックス 161"/>
          <p:cNvSpPr txBox="1">
            <a:spLocks noChangeArrowheads="1"/>
          </p:cNvSpPr>
          <p:nvPr/>
        </p:nvSpPr>
        <p:spPr bwMode="auto">
          <a:xfrm>
            <a:off x="4418226" y="5737024"/>
            <a:ext cx="10413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 授業を選択すると先生と受講者でやり取りができます。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626703" y="6965196"/>
            <a:ext cx="496852" cy="475824"/>
          </a:xfrm>
          <a:prstGeom prst="roundRect">
            <a:avLst/>
          </a:prstGeom>
          <a:noFill/>
          <a:ln w="28575"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>
            <a:cxnSpLocks/>
          </p:cNvCxnSpPr>
          <p:nvPr/>
        </p:nvCxnSpPr>
        <p:spPr>
          <a:xfrm>
            <a:off x="4145280" y="7226037"/>
            <a:ext cx="1264745" cy="0"/>
          </a:xfrm>
          <a:prstGeom prst="straightConnector1">
            <a:avLst/>
          </a:prstGeom>
          <a:ln w="5715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角丸四角形 167"/>
          <p:cNvSpPr/>
          <p:nvPr/>
        </p:nvSpPr>
        <p:spPr>
          <a:xfrm>
            <a:off x="5713694" y="3571927"/>
            <a:ext cx="856827" cy="240453"/>
          </a:xfrm>
          <a:prstGeom prst="roundRect">
            <a:avLst/>
          </a:prstGeom>
          <a:noFill/>
          <a:ln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0" y="10254827"/>
            <a:ext cx="7429500" cy="3369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r" eaLnBrk="1" hangingPunct="1">
              <a:defRPr/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サンプル大学</a:t>
            </a: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EB8429-7BAC-46D5-91AD-DAA6F8FF79FD}"/>
              </a:ext>
            </a:extLst>
          </p:cNvPr>
          <p:cNvSpPr txBox="1"/>
          <p:nvPr/>
        </p:nvSpPr>
        <p:spPr>
          <a:xfrm>
            <a:off x="3371461" y="4371113"/>
            <a:ext cx="412621" cy="105747"/>
          </a:xfrm>
          <a:prstGeom prst="rect">
            <a:avLst/>
          </a:prstGeom>
          <a:solidFill>
            <a:srgbClr val="F5F5F5"/>
          </a:solidFill>
        </p:spPr>
        <p:txBody>
          <a:bodyPr wrap="none" lIns="36000" rtlCol="0" anchor="ctr" anchorCtr="0">
            <a:noAutofit/>
          </a:bodyPr>
          <a:lstStyle/>
          <a:p>
            <a:pPr>
              <a:lnSpc>
                <a:spcPts val="700"/>
              </a:lnSpc>
            </a:pPr>
            <a:r>
              <a:rPr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ample</a:t>
            </a:r>
            <a:endParaRPr kumimoji="1"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線吹き出し 2 (枠付き) 40"/>
          <p:cNvSpPr/>
          <p:nvPr/>
        </p:nvSpPr>
        <p:spPr>
          <a:xfrm>
            <a:off x="2763293" y="5036285"/>
            <a:ext cx="1764990" cy="510988"/>
          </a:xfrm>
          <a:prstGeom prst="borderCallout2">
            <a:avLst>
              <a:gd name="adj1" fmla="val 735"/>
              <a:gd name="adj2" fmla="val 6860"/>
              <a:gd name="adj3" fmla="val -85736"/>
              <a:gd name="adj4" fmla="val 11382"/>
              <a:gd name="adj5" fmla="val -120572"/>
              <a:gd name="adj6" fmla="val 29108"/>
            </a:avLst>
          </a:prstGeom>
          <a:solidFill>
            <a:srgbClr val="FFDCB9"/>
          </a:solidFill>
          <a:ln>
            <a:solidFill>
              <a:srgbClr val="FFC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252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全て小文字です</a:t>
            </a:r>
            <a:endParaRPr lang="en-US" altLang="ja-JP" sz="1000" dirty="0">
              <a:solidFill>
                <a:srgbClr val="FF252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000" dirty="0">
                <a:solidFill>
                  <a:srgbClr val="FF252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先頭文字が自動で大文字になることがあるので注意</a:t>
            </a:r>
            <a:endParaRPr kumimoji="1" lang="ja-JP" altLang="en-US" sz="1000" dirty="0">
              <a:solidFill>
                <a:srgbClr val="FF252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12F91CE-C92A-4BF2-87A0-BD48C1E2E9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9219" y="836341"/>
            <a:ext cx="826770" cy="6534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758F136-EAD1-48D9-9760-64BBC76CB0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172" y="1538502"/>
            <a:ext cx="533400" cy="660083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B2A4135-FE42-4CFA-BEF5-E85F5A91F1CF}"/>
              </a:ext>
            </a:extLst>
          </p:cNvPr>
          <p:cNvSpPr/>
          <p:nvPr/>
        </p:nvSpPr>
        <p:spPr>
          <a:xfrm>
            <a:off x="1106623" y="865863"/>
            <a:ext cx="3360665" cy="684000"/>
          </a:xfrm>
          <a:prstGeom prst="wedgeRoundRectCallout">
            <a:avLst>
              <a:gd name="adj1" fmla="val 49933"/>
              <a:gd name="adj2" fmla="val 3182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科目ごとの掲示板。同じ科目を受講している全員から見えます。発言は先生の問いかけに応える形式で行い、学生から話題提供することはできません。また、四択アンケートも行われます。</a:t>
            </a:r>
          </a:p>
        </p:txBody>
      </p:sp>
      <p:sp>
        <p:nvSpPr>
          <p:cNvPr id="53" name="吹き出し: 角を丸めた四角形 52">
            <a:extLst>
              <a:ext uri="{FF2B5EF4-FFF2-40B4-BE49-F238E27FC236}">
                <a16:creationId xmlns:a16="http://schemas.microsoft.com/office/drawing/2014/main" id="{E033991A-59AE-4290-B7F7-3A6DD8ED04C9}"/>
              </a:ext>
            </a:extLst>
          </p:cNvPr>
          <p:cNvSpPr/>
          <p:nvPr/>
        </p:nvSpPr>
        <p:spPr>
          <a:xfrm flipH="1">
            <a:off x="1096383" y="1644205"/>
            <a:ext cx="3360665" cy="540000"/>
          </a:xfrm>
          <a:prstGeom prst="wedgeRoundRectCallout">
            <a:avLst>
              <a:gd name="adj1" fmla="val 49290"/>
              <a:gd name="adj2" fmla="val 2669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課題の連絡＆提出を行う場所。レポート課題、授業終了後のコメント課題などに加え、授業で利用する資料の配布も行われます。</a:t>
            </a: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64FCE033-4909-4197-97F8-5B400B9B7EF6}"/>
              </a:ext>
            </a:extLst>
          </p:cNvPr>
          <p:cNvSpPr/>
          <p:nvPr/>
        </p:nvSpPr>
        <p:spPr>
          <a:xfrm>
            <a:off x="5534810" y="865863"/>
            <a:ext cx="1732569" cy="540000"/>
          </a:xfrm>
          <a:prstGeom prst="wedgeRoundRectCallout">
            <a:avLst>
              <a:gd name="adj1" fmla="val -1475"/>
              <a:gd name="adj2" fmla="val 4652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の様に先生に個別質問のできる場所。他の学生からは見えません。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5"/>
          <a:srcRect b="7657"/>
          <a:stretch/>
        </p:blipFill>
        <p:spPr>
          <a:xfrm>
            <a:off x="5477228" y="5779086"/>
            <a:ext cx="1800000" cy="23930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1489CB-4DCE-4E23-AB53-2E9FAA774B31}"/>
              </a:ext>
            </a:extLst>
          </p:cNvPr>
          <p:cNvCxnSpPr>
            <a:cxnSpLocks/>
          </p:cNvCxnSpPr>
          <p:nvPr/>
        </p:nvCxnSpPr>
        <p:spPr>
          <a:xfrm flipH="1">
            <a:off x="4430012" y="9270259"/>
            <a:ext cx="6711" cy="988673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541A6921-E5E1-4F92-B445-EEEFB563C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9111" y="6092956"/>
            <a:ext cx="1800000" cy="26158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線吹き出し 2 (枠付き) 40">
            <a:extLst>
              <a:ext uri="{FF2B5EF4-FFF2-40B4-BE49-F238E27FC236}">
                <a16:creationId xmlns:a16="http://schemas.microsoft.com/office/drawing/2014/main" id="{21FF73BB-B7C2-4A6A-204A-34C9B1D8C4D0}"/>
              </a:ext>
            </a:extLst>
          </p:cNvPr>
          <p:cNvSpPr/>
          <p:nvPr/>
        </p:nvSpPr>
        <p:spPr>
          <a:xfrm>
            <a:off x="3315578" y="7745269"/>
            <a:ext cx="985415" cy="702035"/>
          </a:xfrm>
          <a:prstGeom prst="borderCallout2">
            <a:avLst>
              <a:gd name="adj1" fmla="val 98643"/>
              <a:gd name="adj2" fmla="val 43511"/>
              <a:gd name="adj3" fmla="val 128412"/>
              <a:gd name="adj4" fmla="val 17475"/>
              <a:gd name="adj5" fmla="val 166870"/>
              <a:gd name="adj6" fmla="val 5006"/>
            </a:avLst>
          </a:prstGeom>
          <a:solidFill>
            <a:srgbClr val="FFDCB9"/>
          </a:solidFill>
          <a:ln>
            <a:solidFill>
              <a:srgbClr val="FFC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252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こちらをクリックするとメッセージを確認できます</a:t>
            </a:r>
            <a:endParaRPr lang="en-US" altLang="ja-JP" sz="1000" dirty="0">
              <a:solidFill>
                <a:srgbClr val="FF252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F3AB49-E6DA-BD97-5280-E11552E0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226" y="8220084"/>
            <a:ext cx="10413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 メッセージを押下すると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A-Portal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等の通知を確認できます。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角丸四角形 37">
            <a:extLst>
              <a:ext uri="{FF2B5EF4-FFF2-40B4-BE49-F238E27FC236}">
                <a16:creationId xmlns:a16="http://schemas.microsoft.com/office/drawing/2014/main" id="{D49BFE64-661F-E40D-93F6-FC7C4C21B9CB}"/>
              </a:ext>
            </a:extLst>
          </p:cNvPr>
          <p:cNvSpPr/>
          <p:nvPr/>
        </p:nvSpPr>
        <p:spPr>
          <a:xfrm>
            <a:off x="3233463" y="8949346"/>
            <a:ext cx="282023" cy="267593"/>
          </a:xfrm>
          <a:prstGeom prst="roundRect">
            <a:avLst/>
          </a:prstGeom>
          <a:noFill/>
          <a:ln w="28575"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E9B73DF-7C32-4452-386D-88CFCD4F384E}"/>
              </a:ext>
            </a:extLst>
          </p:cNvPr>
          <p:cNvCxnSpPr>
            <a:cxnSpLocks/>
          </p:cNvCxnSpPr>
          <p:nvPr/>
        </p:nvCxnSpPr>
        <p:spPr>
          <a:xfrm>
            <a:off x="3515486" y="9115709"/>
            <a:ext cx="1894539" cy="0"/>
          </a:xfrm>
          <a:prstGeom prst="straightConnector1">
            <a:avLst/>
          </a:prstGeom>
          <a:ln w="5715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77BFE466-8705-A58F-B210-22FDBDACE2D1}"/>
              </a:ext>
            </a:extLst>
          </p:cNvPr>
          <p:cNvSpPr/>
          <p:nvPr/>
        </p:nvSpPr>
        <p:spPr>
          <a:xfrm>
            <a:off x="5534810" y="1500205"/>
            <a:ext cx="1732569" cy="684000"/>
          </a:xfrm>
          <a:prstGeom prst="wedgeRoundRectCallout">
            <a:avLst>
              <a:gd name="adj1" fmla="val -1475"/>
              <a:gd name="adj2" fmla="val 4652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0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大学からの連絡通知を受け取ることができます。通知から直接内容を確認することができます。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3A50788-477D-2068-60A1-E8322BFC54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1731" y="1538502"/>
            <a:ext cx="841747" cy="6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474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477</Words>
  <Application>Microsoft Office PowerPoint</Application>
  <PresentationFormat>ユーザー設定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Cooper Black</vt:lpstr>
      <vt:lpstr>Mistral</vt:lpstr>
      <vt:lpstr>Times New Roman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kuwaki</dc:creator>
  <cp:lastModifiedBy>片桐 学び研</cp:lastModifiedBy>
  <cp:revision>231</cp:revision>
  <cp:lastPrinted>2013-07-21T11:16:31Z</cp:lastPrinted>
  <dcterms:created xsi:type="dcterms:W3CDTF">2010-06-23T13:58:25Z</dcterms:created>
  <dcterms:modified xsi:type="dcterms:W3CDTF">2025-10-10T07:02:07Z</dcterms:modified>
</cp:coreProperties>
</file>