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4" r:id="rId2"/>
    <p:sldId id="262" r:id="rId3"/>
  </p:sldIdLst>
  <p:sldSz cx="7429500" cy="10591800"/>
  <p:notesSz cx="7086600" cy="102108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>
          <p15:clr>
            <a:srgbClr val="A4A3A4"/>
          </p15:clr>
        </p15:guide>
        <p15:guide id="2" pos="2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5F5F5"/>
    <a:srgbClr val="FF2525"/>
    <a:srgbClr val="FF6565"/>
    <a:srgbClr val="FFDCB9"/>
    <a:srgbClr val="FF6600"/>
    <a:srgbClr val="B3B3B3"/>
    <a:srgbClr val="048A84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0" autoAdjust="0"/>
    <p:restoredTop sz="95788" autoAdjust="0"/>
  </p:normalViewPr>
  <p:slideViewPr>
    <p:cSldViewPr snapToGrid="0">
      <p:cViewPr>
        <p:scale>
          <a:sx n="100" d="100"/>
          <a:sy n="100" d="100"/>
        </p:scale>
        <p:origin x="774" y="-1932"/>
      </p:cViewPr>
      <p:guideLst>
        <p:guide orient="horz" pos="3336"/>
        <p:guide pos="23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34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1213"/>
            <a:ext cx="30734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01213"/>
            <a:ext cx="30734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296445-229D-4564-BEDA-989EBEC59D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70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7213" y="3290888"/>
            <a:ext cx="6315075" cy="22701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4425" y="6002338"/>
            <a:ext cx="5200650" cy="27066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53CF-5D4B-4B74-A2D1-E617BB7408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409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E74F-BF67-4678-9BFE-76045B7D8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44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94313" y="941388"/>
            <a:ext cx="1577975" cy="84724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57213" y="941388"/>
            <a:ext cx="4584700" cy="847248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6AA64-E765-48B0-ABE4-8DB24E305D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9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E96A-C7FA-45FA-8F5A-711FEE7AD0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001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75" y="6805613"/>
            <a:ext cx="6315075" cy="2105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7375" y="4489450"/>
            <a:ext cx="6315075" cy="23161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B0C2-B830-425E-AB86-2C9EB5ED29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347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57213" y="3060700"/>
            <a:ext cx="3081337" cy="635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90950" y="3060700"/>
            <a:ext cx="3081338" cy="635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07B4-C241-471E-BE1F-8321955977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6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475" y="423863"/>
            <a:ext cx="6686550" cy="17653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1475" y="2370138"/>
            <a:ext cx="3282950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1475" y="3359150"/>
            <a:ext cx="3282950" cy="6102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773488" y="2370138"/>
            <a:ext cx="3284537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773488" y="3359150"/>
            <a:ext cx="3284537" cy="6102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7262-E558-46EF-A797-AC36F30F61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41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A046-6099-4B91-8ACC-4B6FC8B152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66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986B-9611-4D62-B41E-A0205EC62A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00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475" y="422275"/>
            <a:ext cx="2444750" cy="1793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25" y="422275"/>
            <a:ext cx="4152900" cy="903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1475" y="2216150"/>
            <a:ext cx="2444750" cy="724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B281-9065-4A31-A9E3-27AA5FE6B2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785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5738" y="7413625"/>
            <a:ext cx="4457700" cy="876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55738" y="946150"/>
            <a:ext cx="4457700" cy="6354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55738" y="8289925"/>
            <a:ext cx="4457700" cy="1243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F374-B91E-48D9-B374-D87C9F0412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947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941388"/>
            <a:ext cx="63150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3060700"/>
            <a:ext cx="63150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7213" y="9650413"/>
            <a:ext cx="154781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>
            <a:lvl1pPr defTabSz="1001713" eaLnBrk="1" hangingPunct="1">
              <a:defRPr sz="15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38413" y="9650413"/>
            <a:ext cx="23526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>
            <a:lvl1pPr algn="ctr" defTabSz="1001713" eaLnBrk="1" hangingPunct="1">
              <a:defRPr sz="15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24475" y="9650413"/>
            <a:ext cx="15478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>
            <a:lvl1pPr algn="r" defTabSz="1001713" eaLnBrk="1" hangingPunct="1">
              <a:defRPr sz="15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A256A5-8DE4-4107-AD74-7C5D78E1AC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74650" indent="-374650" algn="l" defTabSz="1001713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4325" algn="l" defTabSz="1001713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50950" indent="-249238" algn="l" defTabSz="1001713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52600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526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098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670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242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0814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眠れない夜にはヒツジを数え…るな！？眠りとヒツジに関するホントと間違いの3枚目の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78" y="0"/>
            <a:ext cx="17296109" cy="10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0" y="-185200"/>
            <a:ext cx="7429500" cy="109801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19119" y="9366970"/>
            <a:ext cx="5840818" cy="1027814"/>
          </a:xfrm>
          <a:prstGeom prst="roundRect">
            <a:avLst/>
          </a:prstGeom>
          <a:solidFill>
            <a:srgbClr val="B3B3B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0" y="949844"/>
            <a:ext cx="7429500" cy="171538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8" name="Text Box 85"/>
          <p:cNvSpPr txBox="1">
            <a:spLocks noChangeArrowheads="1"/>
          </p:cNvSpPr>
          <p:nvPr/>
        </p:nvSpPr>
        <p:spPr bwMode="auto">
          <a:xfrm>
            <a:off x="84138" y="984663"/>
            <a:ext cx="72485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34" tIns="144000" rIns="100134" bIns="50067"/>
          <a:lstStyle>
            <a:lvl1pPr defTabSz="1001713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001713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001713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001713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001713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100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クラス単位でのＳＮＳ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通知機能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1001713" rtl="0" eaLnBrk="1" fontAlgn="base" latinLnBrk="0" hangingPunct="1">
              <a:lnSpc>
                <a:spcPts val="8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HG創英角ｺﾞｼｯｸUB" panose="020B0909000000000000" pitchFamily="49" charset="-128"/>
                <a:cs typeface="+mn-cs"/>
              </a:rPr>
              <a:t>melly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  <a:ea typeface="HG創英角ｺﾞｼｯｸUB" panose="020B0909000000000000" pitchFamily="49" charset="-128"/>
              <a:cs typeface="+mn-cs"/>
            </a:endParaRPr>
          </a:p>
          <a:p>
            <a:pPr marL="0" marR="0" lvl="0" indent="0" algn="ctr" defTabSz="100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stral" panose="03090702030407020403" pitchFamily="66" charset="0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6425" y="7510329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履修申告が確定する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80" name="テキスト ボックス 2"/>
          <p:cNvSpPr txBox="1">
            <a:spLocks noChangeArrowheads="1"/>
          </p:cNvSpPr>
          <p:nvPr/>
        </p:nvSpPr>
        <p:spPr bwMode="auto">
          <a:xfrm>
            <a:off x="861868" y="111357"/>
            <a:ext cx="42883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大学からの連絡をスマホで受け取り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授業のやり取りを円滑にするアプリ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5578549" y="1611679"/>
            <a:ext cx="1552353" cy="649968"/>
          </a:xfrm>
          <a:prstGeom prst="wedgeEllipseCallout">
            <a:avLst>
              <a:gd name="adj1" fmla="val -69729"/>
              <a:gd name="adj2" fmla="val 3979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ＬＩＮＥ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グループみたいなもの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6425" y="7040433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履修申告をする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87600" y="7556468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アプリにログインする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7600" y="7086739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アプリをインストールする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68776" y="7086739"/>
            <a:ext cx="2232000" cy="788937"/>
          </a:xfrm>
          <a:prstGeom prst="roundRect">
            <a:avLst>
              <a:gd name="adj" fmla="val 7328"/>
            </a:avLst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-P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ｏｒｔａｌ上の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「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melly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」という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メニューを押す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6425" y="7980225"/>
            <a:ext cx="6794351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授業単位にＬｉｎｅグループみたいなのが表示される 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6425" y="8450121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先生がメッセージを送ると受講者に届く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6425" y="8920013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メッセージに対して自由に発言できる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87600" y="6643485"/>
            <a:ext cx="2232000" cy="360000"/>
          </a:xfrm>
          <a:prstGeom prst="roundRect">
            <a:avLst>
              <a:gd name="adj" fmla="val 0"/>
            </a:avLst>
          </a:prstGeom>
          <a:solidFill>
            <a:srgbClr val="048A84">
              <a:alpha val="85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スマホアプリで使う流れ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68776" y="6643485"/>
            <a:ext cx="2232000" cy="360000"/>
          </a:xfrm>
          <a:prstGeom prst="roundRect">
            <a:avLst>
              <a:gd name="adj" fmla="val 0"/>
            </a:avLst>
          </a:prstGeom>
          <a:solidFill>
            <a:srgbClr val="048A84">
              <a:alpha val="85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A-Portal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で使う流れ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06425" y="6643485"/>
            <a:ext cx="2232000" cy="360000"/>
          </a:xfrm>
          <a:prstGeom prst="roundRect">
            <a:avLst>
              <a:gd name="adj" fmla="val 0"/>
            </a:avLst>
          </a:prstGeom>
          <a:solidFill>
            <a:srgbClr val="048A84">
              <a:alpha val="84706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グループのできる流れ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二等辺三角形 11"/>
          <p:cNvSpPr/>
          <p:nvPr/>
        </p:nvSpPr>
        <p:spPr>
          <a:xfrm flipV="1">
            <a:off x="1278425" y="787127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3" name="二等辺三角形 42"/>
          <p:cNvSpPr/>
          <p:nvPr/>
        </p:nvSpPr>
        <p:spPr>
          <a:xfrm flipV="1">
            <a:off x="3559600" y="7904574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4" name="二等辺三角形 43"/>
          <p:cNvSpPr/>
          <p:nvPr/>
        </p:nvSpPr>
        <p:spPr>
          <a:xfrm flipV="1">
            <a:off x="5840776" y="7904574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5" name="二等辺三角形 44"/>
          <p:cNvSpPr/>
          <p:nvPr/>
        </p:nvSpPr>
        <p:spPr>
          <a:xfrm flipV="1">
            <a:off x="1854425" y="835735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6" name="二等辺三角形 45"/>
          <p:cNvSpPr/>
          <p:nvPr/>
        </p:nvSpPr>
        <p:spPr>
          <a:xfrm flipV="1">
            <a:off x="1854425" y="8827253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8" y="9386160"/>
            <a:ext cx="1193173" cy="89341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959721" y="9322367"/>
            <a:ext cx="3676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HG創英角ｺﾞｼｯｸUB" panose="020B0909000000000000" pitchFamily="49" charset="-128"/>
                <a:cs typeface="+mn-cs"/>
              </a:rPr>
              <a:t>Let’s try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5742432" y="9464506"/>
            <a:ext cx="1618488" cy="813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設定方法は裏面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1458719" y="2873281"/>
            <a:ext cx="4416552" cy="3513321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465" y1="10601" x2="57576" y2="14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686" y="4164767"/>
            <a:ext cx="729026" cy="104199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651" y="4352610"/>
            <a:ext cx="405220" cy="694662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2231916" y="3966293"/>
            <a:ext cx="497243" cy="333153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" name="円形吹き出し 24"/>
          <p:cNvSpPr/>
          <p:nvPr/>
        </p:nvSpPr>
        <p:spPr>
          <a:xfrm flipH="1">
            <a:off x="4703695" y="4218935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円形吹き出し 25"/>
          <p:cNvSpPr/>
          <p:nvPr/>
        </p:nvSpPr>
        <p:spPr>
          <a:xfrm flipH="1">
            <a:off x="5138149" y="4040721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7" name="円形吹き出し 26"/>
          <p:cNvSpPr/>
          <p:nvPr/>
        </p:nvSpPr>
        <p:spPr>
          <a:xfrm flipH="1">
            <a:off x="4649052" y="5011828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8" name="円形吹き出し 27"/>
          <p:cNvSpPr/>
          <p:nvPr/>
        </p:nvSpPr>
        <p:spPr>
          <a:xfrm flipH="1">
            <a:off x="5088531" y="4827530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317" y="5000878"/>
            <a:ext cx="405220" cy="694662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6281" y="4193386"/>
            <a:ext cx="405220" cy="694662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334" y="5169201"/>
            <a:ext cx="405220" cy="694662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0723" y="3508104"/>
            <a:ext cx="1409772" cy="2743341"/>
          </a:xfrm>
          <a:prstGeom prst="rect">
            <a:avLst/>
          </a:prstGeom>
        </p:spPr>
      </p:pic>
      <p:sp>
        <p:nvSpPr>
          <p:cNvPr id="66" name="二等辺三角形 65"/>
          <p:cNvSpPr/>
          <p:nvPr/>
        </p:nvSpPr>
        <p:spPr>
          <a:xfrm flipV="1">
            <a:off x="1278425" y="7401381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7" name="二等辺三角形 66"/>
          <p:cNvSpPr/>
          <p:nvPr/>
        </p:nvSpPr>
        <p:spPr>
          <a:xfrm flipV="1">
            <a:off x="3559600" y="745015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8" name="テキスト ボックス 2"/>
          <p:cNvSpPr txBox="1">
            <a:spLocks noChangeArrowheads="1"/>
          </p:cNvSpPr>
          <p:nvPr/>
        </p:nvSpPr>
        <p:spPr bwMode="auto">
          <a:xfrm>
            <a:off x="1830595" y="2955830"/>
            <a:ext cx="36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先生やクラスの仲間とやり取りできる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大学からの連絡を確認できる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333" y1="12333" x2="43333" y2="12333"/>
                        <a14:foregroundMark x1="54000" y1="7333" x2="84333" y2="24333"/>
                        <a14:foregroundMark x1="10667" y1="7000" x2="83333" y2="88333"/>
                        <a14:foregroundMark x1="14667" y1="10667" x2="50000" y2="10000"/>
                        <a14:foregroundMark x1="28333" y1="19333" x2="72667" y2="54667"/>
                        <a14:foregroundMark x1="25000" y1="49333" x2="72000" y2="48667"/>
                        <a14:foregroundMark x1="12000" y1="10333" x2="7000" y2="25000"/>
                        <a14:foregroundMark x1="6000" y1="29333" x2="38333" y2="31000"/>
                        <a14:foregroundMark x1="22000" y1="30333" x2="17000" y2="86667"/>
                        <a14:foregroundMark x1="18333" y1="89000" x2="76000" y2="91000"/>
                        <a14:foregroundMark x1="77667" y1="90667" x2="80333" y2="8333"/>
                        <a14:foregroundMark x1="14667" y1="5000" x2="75667" y2="4333"/>
                        <a14:foregroundMark x1="80000" y1="3333" x2="96667" y2="30000"/>
                        <a14:foregroundMark x1="94333" y1="31667" x2="91333" y2="85000"/>
                        <a14:foregroundMark x1="78667" y1="89000" x2="26667" y2="75667"/>
                        <a14:foregroundMark x1="15000" y1="91667" x2="5333" y2="51667"/>
                        <a14:foregroundMark x1="49333" y1="19333" x2="27000" y2="5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72" y="64008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08A5F9-4E31-FF58-6FCB-CC03E6410780}"/>
              </a:ext>
            </a:extLst>
          </p:cNvPr>
          <p:cNvSpPr txBox="1"/>
          <p:nvPr/>
        </p:nvSpPr>
        <p:spPr>
          <a:xfrm>
            <a:off x="3716776" y="8450121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確認すべき情報が公開されると通知が届く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3A081021-5D08-2B1A-22A4-438D82575267}"/>
              </a:ext>
            </a:extLst>
          </p:cNvPr>
          <p:cNvSpPr/>
          <p:nvPr/>
        </p:nvSpPr>
        <p:spPr>
          <a:xfrm flipV="1">
            <a:off x="5264776" y="835735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2E82E6F-3610-3AA7-CA76-70AB853AE026}"/>
              </a:ext>
            </a:extLst>
          </p:cNvPr>
          <p:cNvSpPr txBox="1"/>
          <p:nvPr/>
        </p:nvSpPr>
        <p:spPr>
          <a:xfrm>
            <a:off x="3716776" y="8920013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ワンタップで内容を確認できる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A747D5DF-577C-F25F-9434-05E33D9EB110}"/>
              </a:ext>
            </a:extLst>
          </p:cNvPr>
          <p:cNvSpPr/>
          <p:nvPr/>
        </p:nvSpPr>
        <p:spPr>
          <a:xfrm flipV="1">
            <a:off x="5264776" y="8827253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85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DB150F6-5AC5-4DEE-B193-353614282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1" y="6147126"/>
            <a:ext cx="1800000" cy="3670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0" y="0"/>
            <a:ext cx="74295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Melly</a:t>
            </a:r>
            <a:r>
              <a:rPr lang="ja-JP" alt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って</a:t>
            </a:r>
            <a:r>
              <a:rPr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どんなもの？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0" y="2248018"/>
            <a:ext cx="74295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>
            <a:noAutofit/>
          </a:bodyPr>
          <a:lstStyle/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スマホアプリの設定方法</a:t>
            </a:r>
          </a:p>
        </p:txBody>
      </p:sp>
      <p:sp>
        <p:nvSpPr>
          <p:cNvPr id="130" name="テキスト ボックス 129"/>
          <p:cNvSpPr txBox="1">
            <a:spLocks noChangeArrowheads="1"/>
          </p:cNvSpPr>
          <p:nvPr/>
        </p:nvSpPr>
        <p:spPr bwMode="auto">
          <a:xfrm>
            <a:off x="0" y="5602119"/>
            <a:ext cx="22970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アプリを先にダウンロードし、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この画面に戻って「ｱﾌﾟﾘを起動」　 </a:t>
            </a:r>
            <a:endParaRPr lang="en-US" altLang="ja-JP" sz="1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2" name="二等辺三角形 141"/>
          <p:cNvSpPr/>
          <p:nvPr/>
        </p:nvSpPr>
        <p:spPr>
          <a:xfrm rot="16200000" flipH="1" flipV="1">
            <a:off x="6419967" y="4099772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二等辺三角形 142"/>
          <p:cNvSpPr/>
          <p:nvPr/>
        </p:nvSpPr>
        <p:spPr>
          <a:xfrm rot="16200000" flipH="1" flipV="1">
            <a:off x="2017653" y="7308401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二等辺三角形 143"/>
          <p:cNvSpPr/>
          <p:nvPr/>
        </p:nvSpPr>
        <p:spPr>
          <a:xfrm rot="16200000" flipH="1" flipV="1">
            <a:off x="62453" y="7322540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二等辺三角形 145"/>
          <p:cNvSpPr/>
          <p:nvPr/>
        </p:nvSpPr>
        <p:spPr>
          <a:xfrm rot="16200000" flipH="1" flipV="1">
            <a:off x="4218809" y="4099772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9227520-EED6-45FD-CC38-23117DF00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7"/>
          <a:stretch>
            <a:fillRect/>
          </a:stretch>
        </p:blipFill>
        <p:spPr>
          <a:xfrm>
            <a:off x="233075" y="6147126"/>
            <a:ext cx="1800000" cy="226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8" name="角丸四角形 167"/>
          <p:cNvSpPr/>
          <p:nvPr/>
        </p:nvSpPr>
        <p:spPr>
          <a:xfrm>
            <a:off x="233075" y="7345562"/>
            <a:ext cx="1800000" cy="323555"/>
          </a:xfrm>
          <a:prstGeom prst="roundRect">
            <a:avLst/>
          </a:prstGeom>
          <a:noFill/>
          <a:ln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/>
          <p:cNvSpPr/>
          <p:nvPr/>
        </p:nvSpPr>
        <p:spPr>
          <a:xfrm>
            <a:off x="0" y="10254827"/>
            <a:ext cx="7429500" cy="3369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r" eaLnBrk="1" hangingPunct="1">
              <a:defRPr/>
            </a:pP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636C732-66D3-1EAC-5CB3-C0433AEAB72F}"/>
              </a:ext>
            </a:extLst>
          </p:cNvPr>
          <p:cNvGrpSpPr/>
          <p:nvPr/>
        </p:nvGrpSpPr>
        <p:grpSpPr>
          <a:xfrm>
            <a:off x="2434231" y="3046246"/>
            <a:ext cx="1800000" cy="2258089"/>
            <a:chOff x="2571782" y="3046246"/>
            <a:chExt cx="1800000" cy="225808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59950DE-7B17-2FFA-CE2D-DF5D75D18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82" y="3046246"/>
              <a:ext cx="1800000" cy="22580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角丸四角形 167">
              <a:extLst>
                <a:ext uri="{FF2B5EF4-FFF2-40B4-BE49-F238E27FC236}">
                  <a16:creationId xmlns:a16="http://schemas.microsoft.com/office/drawing/2014/main" id="{EB3C34D4-303C-7F56-5435-E37F26017FAF}"/>
                </a:ext>
              </a:extLst>
            </p:cNvPr>
            <p:cNvSpPr/>
            <p:nvPr/>
          </p:nvSpPr>
          <p:spPr>
            <a:xfrm>
              <a:off x="2600255" y="3554537"/>
              <a:ext cx="712063" cy="130181"/>
            </a:xfrm>
            <a:prstGeom prst="roundRect">
              <a:avLst/>
            </a:prstGeom>
            <a:noFill/>
            <a:ln>
              <a:solidFill>
                <a:srgbClr val="FF99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107FB77-F3AA-EEA7-08C8-25B7FE4FB172}"/>
              </a:ext>
            </a:extLst>
          </p:cNvPr>
          <p:cNvGrpSpPr/>
          <p:nvPr/>
        </p:nvGrpSpPr>
        <p:grpSpPr>
          <a:xfrm>
            <a:off x="4635387" y="3030421"/>
            <a:ext cx="1800000" cy="1964071"/>
            <a:chOff x="4916695" y="3030421"/>
            <a:chExt cx="1800000" cy="1964071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DC37BEDD-C301-F97F-1559-9C45BE232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6695" y="3030421"/>
              <a:ext cx="1800000" cy="19640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角丸四角形 167">
              <a:extLst>
                <a:ext uri="{FF2B5EF4-FFF2-40B4-BE49-F238E27FC236}">
                  <a16:creationId xmlns:a16="http://schemas.microsoft.com/office/drawing/2014/main" id="{D9DFF4B4-E554-D0C4-A457-174604F2D4B7}"/>
                </a:ext>
              </a:extLst>
            </p:cNvPr>
            <p:cNvSpPr/>
            <p:nvPr/>
          </p:nvSpPr>
          <p:spPr>
            <a:xfrm>
              <a:off x="4949046" y="3340988"/>
              <a:ext cx="766202" cy="152033"/>
            </a:xfrm>
            <a:prstGeom prst="roundRect">
              <a:avLst/>
            </a:prstGeom>
            <a:noFill/>
            <a:ln>
              <a:solidFill>
                <a:srgbClr val="FF99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9C5DD67-24CD-5D03-AD8B-C34F3C10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4" y="9994557"/>
            <a:ext cx="25408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メニュー等は大学によって異なることがあります。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6BAF1A8-F33B-0C86-D850-2F6B4FAA60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6"/>
          <a:stretch/>
        </p:blipFill>
        <p:spPr bwMode="auto">
          <a:xfrm>
            <a:off x="5494072" y="8215829"/>
            <a:ext cx="1800000" cy="1914107"/>
          </a:xfrm>
          <a:prstGeom prst="rect">
            <a:avLst/>
          </a:prstGeom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94BBB0-7B36-AD7C-1D51-AF9F6E8A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252" y="5608098"/>
            <a:ext cx="2297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 アプリのホームが表示されます。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（次からはこの画面が開きます）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60CB6C-5D6A-A8F3-82E8-29DCFA3D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32" y="5602119"/>
            <a:ext cx="1059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 授業を選択すると先生と受講者でやり取りができます。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F2B5359-163F-61C2-C470-C3E6F61C01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7657"/>
          <a:stretch/>
        </p:blipFill>
        <p:spPr>
          <a:xfrm>
            <a:off x="5494072" y="5602119"/>
            <a:ext cx="1800000" cy="2393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AAB1419-4123-BB0A-92D3-02EE1FED6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32" y="8179007"/>
            <a:ext cx="1059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 メッセージを押下すると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A-Portal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等の通知を確認できます。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25FA3541-F95D-C182-CCAF-0E526BF09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42" y="896841"/>
            <a:ext cx="905389" cy="559912"/>
          </a:xfrm>
          <a:prstGeom prst="rect">
            <a:avLst/>
          </a:prstGeom>
        </p:spPr>
      </p:pic>
      <p:sp>
        <p:nvSpPr>
          <p:cNvPr id="43" name="テキスト ボックス 51">
            <a:extLst>
              <a:ext uri="{FF2B5EF4-FFF2-40B4-BE49-F238E27FC236}">
                <a16:creationId xmlns:a16="http://schemas.microsoft.com/office/drawing/2014/main" id="{460E412A-0225-1A4D-C16B-5753DEAA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664"/>
            <a:ext cx="742950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melly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クラスのコミュニケーションと大学からの連絡確認を円滑にし、より充実した授業・大学生活を送るための基盤ツールです。機能は次の４つ。先生と直接やり取りする機会が増えますので、言葉遣いに気を付け、節度を持って利用しましょう。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E7DD4DE9-93FE-7424-8438-FA10A13A2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452" y="873692"/>
            <a:ext cx="738607" cy="58373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7CFD456C-12C0-A573-D739-95F5F77377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075" y="1563967"/>
            <a:ext cx="476521" cy="589695"/>
          </a:xfrm>
          <a:prstGeom prst="rect">
            <a:avLst/>
          </a:prstGeom>
        </p:spPr>
      </p:pic>
      <p:sp>
        <p:nvSpPr>
          <p:cNvPr id="47" name="吹き出し: 角を丸めた四角形 46">
            <a:extLst>
              <a:ext uri="{FF2B5EF4-FFF2-40B4-BE49-F238E27FC236}">
                <a16:creationId xmlns:a16="http://schemas.microsoft.com/office/drawing/2014/main" id="{8DB0CF02-1DAE-C67B-6BD6-801C61B8E063}"/>
              </a:ext>
            </a:extLst>
          </p:cNvPr>
          <p:cNvSpPr/>
          <p:nvPr/>
        </p:nvSpPr>
        <p:spPr>
          <a:xfrm>
            <a:off x="899926" y="856624"/>
            <a:ext cx="3360665" cy="684000"/>
          </a:xfrm>
          <a:prstGeom prst="wedgeRoundRectCallout">
            <a:avLst>
              <a:gd name="adj1" fmla="val 49933"/>
              <a:gd name="adj2" fmla="val 3182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科目ごとの掲示板。同じ科目を受講している全員から見えます。発言は先生の問いかけに応える形式で行い、学生から話題提供することはできません。また、四択アンケートも行われます。</a:t>
            </a:r>
          </a:p>
        </p:txBody>
      </p:sp>
      <p:sp>
        <p:nvSpPr>
          <p:cNvPr id="49" name="吹き出し: 角を丸めた四角形 48">
            <a:extLst>
              <a:ext uri="{FF2B5EF4-FFF2-40B4-BE49-F238E27FC236}">
                <a16:creationId xmlns:a16="http://schemas.microsoft.com/office/drawing/2014/main" id="{F510450C-6AD9-B479-86F4-14ADB73283DB}"/>
              </a:ext>
            </a:extLst>
          </p:cNvPr>
          <p:cNvSpPr/>
          <p:nvPr/>
        </p:nvSpPr>
        <p:spPr>
          <a:xfrm flipH="1">
            <a:off x="906648" y="1634693"/>
            <a:ext cx="3360665" cy="540000"/>
          </a:xfrm>
          <a:prstGeom prst="wedgeRoundRectCallout">
            <a:avLst>
              <a:gd name="adj1" fmla="val 49290"/>
              <a:gd name="adj2" fmla="val 2669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課題の連絡＆提出を行う場所。レポート課題、授業終了後のコメント課題などに加え、授業で利用する資料の配布も行われます。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7B521895-665B-FC5C-CA5B-E6141F231D9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953" r="7461"/>
          <a:stretch>
            <a:fillRect/>
          </a:stretch>
        </p:blipFill>
        <p:spPr>
          <a:xfrm>
            <a:off x="4303185" y="1568801"/>
            <a:ext cx="621032" cy="607989"/>
          </a:xfrm>
          <a:prstGeom prst="rect">
            <a:avLst/>
          </a:prstGeom>
        </p:spPr>
      </p:pic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0C54FC81-1495-AEA1-36F2-713C592685F0}"/>
              </a:ext>
            </a:extLst>
          </p:cNvPr>
          <p:cNvSpPr/>
          <p:nvPr/>
        </p:nvSpPr>
        <p:spPr>
          <a:xfrm>
            <a:off x="4929564" y="869270"/>
            <a:ext cx="2462168" cy="540000"/>
          </a:xfrm>
          <a:prstGeom prst="wedgeRoundRectCallout">
            <a:avLst>
              <a:gd name="adj1" fmla="val -1475"/>
              <a:gd name="adj2" fmla="val 4652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の様に先生に個別質問のできる場所。他の学生からは見えません。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吹き出し: 角を丸めた四角形 50">
            <a:extLst>
              <a:ext uri="{FF2B5EF4-FFF2-40B4-BE49-F238E27FC236}">
                <a16:creationId xmlns:a16="http://schemas.microsoft.com/office/drawing/2014/main" id="{E6561013-F6E8-B982-8754-281A668A767D}"/>
              </a:ext>
            </a:extLst>
          </p:cNvPr>
          <p:cNvSpPr/>
          <p:nvPr/>
        </p:nvSpPr>
        <p:spPr>
          <a:xfrm>
            <a:off x="4929564" y="1492545"/>
            <a:ext cx="2462168" cy="684000"/>
          </a:xfrm>
          <a:prstGeom prst="wedgeRoundRectCallout">
            <a:avLst>
              <a:gd name="adj1" fmla="val -1475"/>
              <a:gd name="adj2" fmla="val 4652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大学からの連絡通知を受け取ることができます。通知から直接内容を確認することができます。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902E76F-2B21-2E6C-7281-BA54E1C900D7}"/>
              </a:ext>
            </a:extLst>
          </p:cNvPr>
          <p:cNvCxnSpPr>
            <a:cxnSpLocks/>
          </p:cNvCxnSpPr>
          <p:nvPr/>
        </p:nvCxnSpPr>
        <p:spPr>
          <a:xfrm>
            <a:off x="4086471" y="7344174"/>
            <a:ext cx="1377950" cy="1388"/>
          </a:xfrm>
          <a:prstGeom prst="straightConnector1">
            <a:avLst/>
          </a:prstGeom>
          <a:ln w="57150"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カギ線 59">
            <a:extLst>
              <a:ext uri="{FF2B5EF4-FFF2-40B4-BE49-F238E27FC236}">
                <a16:creationId xmlns:a16="http://schemas.microsoft.com/office/drawing/2014/main" id="{5A3A035D-F137-F0E5-263D-A6254300349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23031" y="8303487"/>
            <a:ext cx="360668" cy="2122112"/>
          </a:xfrm>
          <a:prstGeom prst="bentConnector2">
            <a:avLst/>
          </a:prstGeom>
          <a:ln w="57150"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線吹き出し 2 (枠付き) 40">
            <a:extLst>
              <a:ext uri="{FF2B5EF4-FFF2-40B4-BE49-F238E27FC236}">
                <a16:creationId xmlns:a16="http://schemas.microsoft.com/office/drawing/2014/main" id="{50EC261C-8E5F-0DAE-FF0D-822BF0F7EFDE}"/>
              </a:ext>
            </a:extLst>
          </p:cNvPr>
          <p:cNvSpPr/>
          <p:nvPr/>
        </p:nvSpPr>
        <p:spPr>
          <a:xfrm>
            <a:off x="1559343" y="8764213"/>
            <a:ext cx="985415" cy="702035"/>
          </a:xfrm>
          <a:prstGeom prst="borderCallout2">
            <a:avLst>
              <a:gd name="adj1" fmla="val 76935"/>
              <a:gd name="adj2" fmla="val 101507"/>
              <a:gd name="adj3" fmla="val 78302"/>
              <a:gd name="adj4" fmla="val 143262"/>
              <a:gd name="adj5" fmla="val 110609"/>
              <a:gd name="adj6" fmla="val 167782"/>
            </a:avLst>
          </a:prstGeom>
          <a:solidFill>
            <a:srgbClr val="FFDCB9"/>
          </a:solidFill>
          <a:ln>
            <a:solidFill>
              <a:srgbClr val="FFC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252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こちらをクリックするとメッセージを確認できます</a:t>
            </a:r>
            <a:endParaRPr lang="en-US" altLang="ja-JP" sz="1000" dirty="0">
              <a:solidFill>
                <a:srgbClr val="FF252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37">
            <a:extLst>
              <a:ext uri="{FF2B5EF4-FFF2-40B4-BE49-F238E27FC236}">
                <a16:creationId xmlns:a16="http://schemas.microsoft.com/office/drawing/2014/main" id="{661178E5-48D8-11FB-7A0A-7C00BB0A625F}"/>
              </a:ext>
            </a:extLst>
          </p:cNvPr>
          <p:cNvSpPr/>
          <p:nvPr/>
        </p:nvSpPr>
        <p:spPr>
          <a:xfrm>
            <a:off x="3164983" y="9544877"/>
            <a:ext cx="354651" cy="273082"/>
          </a:xfrm>
          <a:prstGeom prst="roundRect">
            <a:avLst/>
          </a:prstGeom>
          <a:noFill/>
          <a:ln w="28575"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B41382A6-C8A6-2275-55D2-01356B4707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" b="35344"/>
          <a:stretch>
            <a:fillRect/>
          </a:stretch>
        </p:blipFill>
        <p:spPr>
          <a:xfrm>
            <a:off x="233075" y="3046246"/>
            <a:ext cx="1800000" cy="2278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E7D0846-D9AB-190D-3EB7-EAA9BD77F213}"/>
              </a:ext>
            </a:extLst>
          </p:cNvPr>
          <p:cNvGrpSpPr/>
          <p:nvPr/>
        </p:nvGrpSpPr>
        <p:grpSpPr>
          <a:xfrm>
            <a:off x="0" y="2633922"/>
            <a:ext cx="2059634" cy="400110"/>
            <a:chOff x="39404" y="2605347"/>
            <a:chExt cx="2059634" cy="400110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CBA7A02-3B56-9742-6AD4-2CD7A91D3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4" y="2605347"/>
              <a:ext cx="2059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① </a:t>
              </a: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A-Portal</a:t>
              </a: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上で</a:t>
              </a:r>
              <a:endPara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画面右上の</a:t>
              </a: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  </a:t>
              </a: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を押す。</a:t>
              </a:r>
              <a:endPara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4A56AD91-4B6E-D97A-CDE2-F4396EC6D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9818" y="2780699"/>
              <a:ext cx="252548" cy="160713"/>
            </a:xfrm>
            <a:prstGeom prst="rect">
              <a:avLst/>
            </a:prstGeom>
          </p:spPr>
        </p:pic>
      </p:grpSp>
      <p:sp>
        <p:nvSpPr>
          <p:cNvPr id="35" name="角丸四角形 167">
            <a:extLst>
              <a:ext uri="{FF2B5EF4-FFF2-40B4-BE49-F238E27FC236}">
                <a16:creationId xmlns:a16="http://schemas.microsoft.com/office/drawing/2014/main" id="{42C0C06D-BAC2-7611-CA26-96EA92D2DAF2}"/>
              </a:ext>
            </a:extLst>
          </p:cNvPr>
          <p:cNvSpPr/>
          <p:nvPr/>
        </p:nvSpPr>
        <p:spPr>
          <a:xfrm>
            <a:off x="1776413" y="3034032"/>
            <a:ext cx="256662" cy="147318"/>
          </a:xfrm>
          <a:prstGeom prst="roundRect">
            <a:avLst/>
          </a:prstGeom>
          <a:noFill/>
          <a:ln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0EE52AC-63E6-83EF-B40E-A2FA586AF132}"/>
              </a:ext>
            </a:extLst>
          </p:cNvPr>
          <p:cNvGrpSpPr/>
          <p:nvPr/>
        </p:nvGrpSpPr>
        <p:grpSpPr>
          <a:xfrm>
            <a:off x="2185252" y="2633922"/>
            <a:ext cx="2059634" cy="400110"/>
            <a:chOff x="2739474" y="2633984"/>
            <a:chExt cx="2059634" cy="400110"/>
          </a:xfrm>
        </p:grpSpPr>
        <p:sp>
          <p:nvSpPr>
            <p:cNvPr id="114" name="テキスト ボックス 113"/>
            <p:cNvSpPr txBox="1">
              <a:spLocks noChangeArrowheads="1"/>
            </p:cNvSpPr>
            <p:nvPr/>
          </p:nvSpPr>
          <p:spPr bwMode="auto">
            <a:xfrm>
              <a:off x="2739474" y="2633984"/>
              <a:ext cx="2059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　　　　を開き、</a:t>
              </a:r>
              <a:endPara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「</a:t>
              </a:r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Manafy/Melly</a:t>
              </a: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連携」を押す。　</a:t>
              </a: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endPara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D5FF6B3-4338-54C7-9627-DF7D7B7CE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990781" y="2663123"/>
              <a:ext cx="467909" cy="148171"/>
            </a:xfrm>
            <a:prstGeom prst="rect">
              <a:avLst/>
            </a:prstGeom>
          </p:spPr>
        </p:pic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8A0FBDC-6379-B930-D690-0720AEECEE2B}"/>
              </a:ext>
            </a:extLst>
          </p:cNvPr>
          <p:cNvGrpSpPr/>
          <p:nvPr/>
        </p:nvGrpSpPr>
        <p:grpSpPr>
          <a:xfrm>
            <a:off x="4654924" y="2633922"/>
            <a:ext cx="2232000" cy="246221"/>
            <a:chOff x="4799108" y="2628496"/>
            <a:chExt cx="2232000" cy="246221"/>
          </a:xfrm>
        </p:grpSpPr>
        <p:sp>
          <p:nvSpPr>
            <p:cNvPr id="128" name="テキスト ボックス 127"/>
            <p:cNvSpPr txBox="1">
              <a:spLocks noChangeArrowheads="1"/>
            </p:cNvSpPr>
            <p:nvPr/>
          </p:nvSpPr>
          <p:spPr bwMode="auto">
            <a:xfrm>
              <a:off x="4799108" y="2628496"/>
              <a:ext cx="2232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③　　　　　　　　を押す。</a:t>
              </a:r>
              <a:endPara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5895A3A2-D2FC-C154-8121-59DC4CB2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0879" y="2656571"/>
              <a:ext cx="970406" cy="152529"/>
            </a:xfrm>
            <a:prstGeom prst="rect">
              <a:avLst/>
            </a:prstGeom>
          </p:spPr>
        </p:pic>
      </p:grpSp>
      <p:sp>
        <p:nvSpPr>
          <p:cNvPr id="62" name="二等辺三角形 61">
            <a:extLst>
              <a:ext uri="{FF2B5EF4-FFF2-40B4-BE49-F238E27FC236}">
                <a16:creationId xmlns:a16="http://schemas.microsoft.com/office/drawing/2014/main" id="{0E0EF196-9DCB-C3AC-2A47-DE9F80D9A4F1}"/>
              </a:ext>
            </a:extLst>
          </p:cNvPr>
          <p:cNvSpPr/>
          <p:nvPr/>
        </p:nvSpPr>
        <p:spPr>
          <a:xfrm rot="16200000" flipH="1" flipV="1">
            <a:off x="2017653" y="4099771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37">
            <a:extLst>
              <a:ext uri="{FF2B5EF4-FFF2-40B4-BE49-F238E27FC236}">
                <a16:creationId xmlns:a16="http://schemas.microsoft.com/office/drawing/2014/main" id="{513D7C74-375C-82C7-4D34-711E0341F968}"/>
              </a:ext>
            </a:extLst>
          </p:cNvPr>
          <p:cNvSpPr/>
          <p:nvPr/>
        </p:nvSpPr>
        <p:spPr>
          <a:xfrm>
            <a:off x="3588226" y="7099922"/>
            <a:ext cx="507526" cy="501028"/>
          </a:xfrm>
          <a:prstGeom prst="roundRect">
            <a:avLst/>
          </a:prstGeom>
          <a:noFill/>
          <a:ln w="28575"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86474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442</Words>
  <Application>Microsoft Office PowerPoint</Application>
  <PresentationFormat>ユーザー設定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メイリオ</vt:lpstr>
      <vt:lpstr>Cooper Black</vt:lpstr>
      <vt:lpstr>Mistral</vt:lpstr>
      <vt:lpstr>Times New Roman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kuwaki</dc:creator>
  <cp:lastModifiedBy>片桐 学び研</cp:lastModifiedBy>
  <cp:revision>251</cp:revision>
  <cp:lastPrinted>2013-07-21T11:16:31Z</cp:lastPrinted>
  <dcterms:created xsi:type="dcterms:W3CDTF">2010-06-23T13:58:25Z</dcterms:created>
  <dcterms:modified xsi:type="dcterms:W3CDTF">2025-10-16T03:04:53Z</dcterms:modified>
</cp:coreProperties>
</file>